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sldIdLst>
    <p:sldId id="256" r:id="rId5"/>
    <p:sldId id="257" r:id="rId6"/>
    <p:sldId id="259" r:id="rId7"/>
    <p:sldId id="268" r:id="rId8"/>
    <p:sldId id="276" r:id="rId9"/>
    <p:sldId id="277" r:id="rId10"/>
    <p:sldId id="264" r:id="rId11"/>
    <p:sldId id="258" r:id="rId12"/>
    <p:sldId id="262" r:id="rId13"/>
    <p:sldId id="269" r:id="rId14"/>
    <p:sldId id="272" r:id="rId15"/>
    <p:sldId id="267" r:id="rId16"/>
    <p:sldId id="266" r:id="rId17"/>
    <p:sldId id="273" r:id="rId18"/>
    <p:sldId id="278" r:id="rId19"/>
    <p:sldId id="279" r:id="rId20"/>
    <p:sldId id="280" r:id="rId2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89A0058-88AB-103C-C51B-969F7778D698}" name="Hafeneger, Nina" initials="HN" userId="S::NH@avh.de::c5141c37-98a9-4ea2-90c8-bf279715e10c" providerId="AD"/>
  <p188:author id="{C0068864-DEC8-ED2D-8B6C-D2F2078780E9}" name="Dunkel, Thomas" initials="DT" userId="S::Thd@avh.de::bdc455c5-caca-452c-b8fa-da201accad55" providerId="AD"/>
  <p188:author id="{4F5E8AE0-5161-028C-BE08-68F73E3B5A86}" name="Fetzer, Friederike" initials="FF" userId="S::fetzer@kreativ-konzept.com::7e9f60e3-b662-4423-bd06-4ea0910b2b64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sabel.kobus@t-online.de" initials="ik" lastIdx="1" clrIdx="0">
    <p:extLst>
      <p:ext uri="{19B8F6BF-5375-455C-9EA6-DF929625EA0E}">
        <p15:presenceInfo xmlns:p15="http://schemas.microsoft.com/office/powerpoint/2012/main" userId="ac10da582886b98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668" autoAdjust="0"/>
    <p:restoredTop sz="94737"/>
  </p:normalViewPr>
  <p:slideViewPr>
    <p:cSldViewPr snapToGrid="0">
      <p:cViewPr varScale="1">
        <p:scale>
          <a:sx n="78" d="100"/>
          <a:sy n="78" d="100"/>
        </p:scale>
        <p:origin x="43" y="2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4E1-CD44-825C-D2836448C81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4E1-CD44-825C-D2836448C81A}"/>
              </c:ext>
            </c:extLst>
          </c:dPt>
          <c:dPt>
            <c:idx val="2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4E1-CD44-825C-D2836448C81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4E1-CD44-825C-D2836448C81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C1D8-9C4D-A92A-B9E48082ECF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1D8-9C4D-A92A-B9E48082ECF3}"/>
              </c:ext>
            </c:extLst>
          </c:dPt>
          <c:cat>
            <c:strRef>
              <c:f>Tabelle1!$A$2:$A$7</c:f>
              <c:strCache>
                <c:ptCount val="6"/>
                <c:pt idx="0">
                  <c:v>AA</c:v>
                </c:pt>
                <c:pt idx="1">
                  <c:v>BMZ</c:v>
                </c:pt>
                <c:pt idx="2">
                  <c:v>BMWK</c:v>
                </c:pt>
                <c:pt idx="3">
                  <c:v>EU</c:v>
                </c:pt>
                <c:pt idx="4">
                  <c:v>andere</c:v>
                </c:pt>
                <c:pt idx="5">
                  <c:v>BMBF</c:v>
                </c:pt>
              </c:strCache>
            </c:strRef>
          </c:cat>
          <c:val>
            <c:numRef>
              <c:f>Tabelle1!$B$2:$B$7</c:f>
              <c:numCache>
                <c:formatCode>General</c:formatCode>
                <c:ptCount val="6"/>
                <c:pt idx="0">
                  <c:v>36.1</c:v>
                </c:pt>
                <c:pt idx="1">
                  <c:v>7.1</c:v>
                </c:pt>
                <c:pt idx="2">
                  <c:v>1.5</c:v>
                </c:pt>
                <c:pt idx="3">
                  <c:v>3.6</c:v>
                </c:pt>
                <c:pt idx="4">
                  <c:v>3</c:v>
                </c:pt>
                <c:pt idx="5">
                  <c:v>48.7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D8-9C4D-A92A-B9E48082EC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9E49B3-D354-0C44-9E8C-F3EDFB64010E}" type="datetimeFigureOut">
              <a:rPr lang="de-DE" smtClean="0"/>
              <a:t>03.04.2023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D3333F-A465-3046-8431-FB04349D89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30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070D444E-8222-ABBF-F00D-E2419BEC9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6850166-1250-3006-ABF5-0770C87A16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69819" y="2303812"/>
            <a:ext cx="4115449" cy="1693039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de-DE"/>
              <a:t>MASTERTITEL-FORMAT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C6BD25B-0F53-407F-4DE4-BCF2474831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9819" y="4369572"/>
            <a:ext cx="4115449" cy="12949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latin typeface="IBM Plex Sans Light" panose="020B0403050203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47206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97C12D-5ADE-892B-7DA5-B9AA17A50F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02655" y="681037"/>
            <a:ext cx="4651144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85D22F0-7438-2451-389B-5CFA69135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2654" y="2505694"/>
            <a:ext cx="4651145" cy="286195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1A9D77B-4CB3-3D06-5DE3-3FD2262CF2F1}"/>
              </a:ext>
            </a:extLst>
          </p:cNvPr>
          <p:cNvSpPr/>
          <p:nvPr userDrawn="1"/>
        </p:nvSpPr>
        <p:spPr>
          <a:xfrm>
            <a:off x="2312600" y="3467563"/>
            <a:ext cx="439387" cy="43938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17FDD45-E268-8A4B-3F0B-7A67B12B6046}"/>
              </a:ext>
            </a:extLst>
          </p:cNvPr>
          <p:cNvSpPr/>
          <p:nvPr userDrawn="1"/>
        </p:nvSpPr>
        <p:spPr>
          <a:xfrm>
            <a:off x="5018602" y="5826801"/>
            <a:ext cx="201880" cy="201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3EBCE94-3BB0-8793-F5FB-0E6F42BAB92A}"/>
              </a:ext>
            </a:extLst>
          </p:cNvPr>
          <p:cNvSpPr/>
          <p:nvPr userDrawn="1"/>
        </p:nvSpPr>
        <p:spPr>
          <a:xfrm>
            <a:off x="4073237" y="2613660"/>
            <a:ext cx="180852" cy="18085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1183E65-5B87-8C07-386E-6B1357793FF7}"/>
              </a:ext>
            </a:extLst>
          </p:cNvPr>
          <p:cNvSpPr/>
          <p:nvPr userDrawn="1"/>
        </p:nvSpPr>
        <p:spPr>
          <a:xfrm>
            <a:off x="391886" y="2938541"/>
            <a:ext cx="308758" cy="30875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7A406B0-D092-BCF9-3169-E17E48B8D497}"/>
              </a:ext>
            </a:extLst>
          </p:cNvPr>
          <p:cNvSpPr/>
          <p:nvPr userDrawn="1"/>
        </p:nvSpPr>
        <p:spPr>
          <a:xfrm>
            <a:off x="1829164" y="5472988"/>
            <a:ext cx="178130" cy="17813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45F35B87-44A0-0A45-FD91-312FCE090F82}"/>
              </a:ext>
            </a:extLst>
          </p:cNvPr>
          <p:cNvCxnSpPr>
            <a:cxnSpLocks/>
            <a:stCxn id="11" idx="2"/>
            <a:endCxn id="14" idx="6"/>
          </p:cNvCxnSpPr>
          <p:nvPr userDrawn="1"/>
        </p:nvCxnSpPr>
        <p:spPr>
          <a:xfrm flipH="1" flipV="1">
            <a:off x="700644" y="3092920"/>
            <a:ext cx="1611956" cy="5943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3C2E6212-BA26-D61B-6686-ED0D187DCA75}"/>
              </a:ext>
            </a:extLst>
          </p:cNvPr>
          <p:cNvCxnSpPr>
            <a:cxnSpLocks/>
            <a:stCxn id="13" idx="3"/>
            <a:endCxn id="11" idx="7"/>
          </p:cNvCxnSpPr>
          <p:nvPr userDrawn="1"/>
        </p:nvCxnSpPr>
        <p:spPr>
          <a:xfrm flipH="1">
            <a:off x="2687640" y="2768027"/>
            <a:ext cx="1412082" cy="7638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0">
            <a:extLst>
              <a:ext uri="{FF2B5EF4-FFF2-40B4-BE49-F238E27FC236}">
                <a16:creationId xmlns:a16="http://schemas.microsoft.com/office/drawing/2014/main" id="{C3503FAA-7BDB-ED3D-62EE-022E170E91B7}"/>
              </a:ext>
            </a:extLst>
          </p:cNvPr>
          <p:cNvCxnSpPr>
            <a:endCxn id="14" idx="7"/>
          </p:cNvCxnSpPr>
          <p:nvPr userDrawn="1"/>
        </p:nvCxnSpPr>
        <p:spPr>
          <a:xfrm flipH="1">
            <a:off x="655427" y="1243013"/>
            <a:ext cx="709029" cy="17407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>
            <a:extLst>
              <a:ext uri="{FF2B5EF4-FFF2-40B4-BE49-F238E27FC236}">
                <a16:creationId xmlns:a16="http://schemas.microsoft.com/office/drawing/2014/main" id="{7A02017C-01B2-3893-AEB7-BB37D60F2E1D}"/>
              </a:ext>
            </a:extLst>
          </p:cNvPr>
          <p:cNvCxnSpPr>
            <a:cxnSpLocks/>
            <a:endCxn id="11" idx="0"/>
          </p:cNvCxnSpPr>
          <p:nvPr userDrawn="1"/>
        </p:nvCxnSpPr>
        <p:spPr>
          <a:xfrm>
            <a:off x="1788880" y="1498903"/>
            <a:ext cx="743414" cy="19686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34">
            <a:extLst>
              <a:ext uri="{FF2B5EF4-FFF2-40B4-BE49-F238E27FC236}">
                <a16:creationId xmlns:a16="http://schemas.microsoft.com/office/drawing/2014/main" id="{0E711974-FB1D-FC8C-4F7C-99B16A23B96B}"/>
              </a:ext>
            </a:extLst>
          </p:cNvPr>
          <p:cNvCxnSpPr>
            <a:cxnSpLocks/>
            <a:stCxn id="12" idx="1"/>
            <a:endCxn id="11" idx="5"/>
          </p:cNvCxnSpPr>
          <p:nvPr userDrawn="1"/>
        </p:nvCxnSpPr>
        <p:spPr>
          <a:xfrm flipH="1" flipV="1">
            <a:off x="2687640" y="3842603"/>
            <a:ext cx="2360527" cy="20137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37">
            <a:extLst>
              <a:ext uri="{FF2B5EF4-FFF2-40B4-BE49-F238E27FC236}">
                <a16:creationId xmlns:a16="http://schemas.microsoft.com/office/drawing/2014/main" id="{4144DA21-072B-87CD-2B69-D0BC384A4A94}"/>
              </a:ext>
            </a:extLst>
          </p:cNvPr>
          <p:cNvCxnSpPr>
            <a:cxnSpLocks/>
            <a:stCxn id="11" idx="3"/>
            <a:endCxn id="15" idx="7"/>
          </p:cNvCxnSpPr>
          <p:nvPr userDrawn="1"/>
        </p:nvCxnSpPr>
        <p:spPr>
          <a:xfrm flipH="1">
            <a:off x="1981207" y="3842603"/>
            <a:ext cx="395740" cy="16564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41">
            <a:extLst>
              <a:ext uri="{FF2B5EF4-FFF2-40B4-BE49-F238E27FC236}">
                <a16:creationId xmlns:a16="http://schemas.microsoft.com/office/drawing/2014/main" id="{8100604D-2876-50B0-089E-F125F26EEA58}"/>
              </a:ext>
            </a:extLst>
          </p:cNvPr>
          <p:cNvCxnSpPr>
            <a:cxnSpLocks/>
            <a:stCxn id="15" idx="3"/>
          </p:cNvCxnSpPr>
          <p:nvPr userDrawn="1"/>
        </p:nvCxnSpPr>
        <p:spPr>
          <a:xfrm flipH="1">
            <a:off x="0" y="5625031"/>
            <a:ext cx="1855251" cy="5659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>
            <a:extLst>
              <a:ext uri="{FF2B5EF4-FFF2-40B4-BE49-F238E27FC236}">
                <a16:creationId xmlns:a16="http://schemas.microsoft.com/office/drawing/2014/main" id="{AC85E6C3-BF63-4746-E292-CCB0194B46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5294" y="225792"/>
            <a:ext cx="4945894" cy="2329092"/>
          </a:xfrm>
          <a:prstGeom prst="rect">
            <a:avLst/>
          </a:prstGeom>
        </p:spPr>
      </p:pic>
      <p:sp>
        <p:nvSpPr>
          <p:cNvPr id="48" name="Textfeld 47">
            <a:extLst>
              <a:ext uri="{FF2B5EF4-FFF2-40B4-BE49-F238E27FC236}">
                <a16:creationId xmlns:a16="http://schemas.microsoft.com/office/drawing/2014/main" id="{9E6311DE-72C7-DB2F-0300-A1DFCEA44D64}"/>
              </a:ext>
            </a:extLst>
          </p:cNvPr>
          <p:cNvSpPr txBox="1"/>
          <p:nvPr userDrawn="1"/>
        </p:nvSpPr>
        <p:spPr>
          <a:xfrm>
            <a:off x="831850" y="6396180"/>
            <a:ext cx="37733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EBC29D-A5FE-1248-A03D-D7D35CA1AE83}" type="slidenum">
              <a:rPr lang="de-DE" sz="1100" b="0" i="0" smtClean="0">
                <a:solidFill>
                  <a:schemeClr val="tx1"/>
                </a:solidFill>
                <a:latin typeface="IBM Plex Sans Light" panose="020B040305020300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r>
              <a:rPr lang="de-DE" sz="1100" b="0" i="0" dirty="0">
                <a:solidFill>
                  <a:schemeClr val="tx1"/>
                </a:solidFill>
                <a:latin typeface="IBM Plex Sans Light" panose="020B0403050203000203" pitchFamily="34" charset="0"/>
              </a:rPr>
              <a:t> | </a:t>
            </a:r>
            <a:fld id="{EF543838-273D-F04A-829F-F5483DF16BC0}" type="datetimeFigureOut">
              <a:rPr lang="de-DE" sz="1100" b="0" i="0" smtClean="0">
                <a:solidFill>
                  <a:schemeClr val="tx1"/>
                </a:solidFill>
                <a:latin typeface="IBM Plex Sans Light" panose="020B040305020300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03.04.2023</a:t>
            </a:fld>
            <a:endParaRPr lang="de-DE" sz="1100" b="0" i="0" dirty="0">
              <a:solidFill>
                <a:schemeClr val="tx1"/>
              </a:solidFill>
              <a:latin typeface="IBM Plex Sans Light" panose="020B0403050203000203" pitchFamily="34" charset="0"/>
            </a:endParaRPr>
          </a:p>
        </p:txBody>
      </p:sp>
      <p:cxnSp>
        <p:nvCxnSpPr>
          <p:cNvPr id="60" name="Gerade Verbindung 59">
            <a:extLst>
              <a:ext uri="{FF2B5EF4-FFF2-40B4-BE49-F238E27FC236}">
                <a16:creationId xmlns:a16="http://schemas.microsoft.com/office/drawing/2014/main" id="{2C9D0367-6037-86F0-362C-8BBC016F5884}"/>
              </a:ext>
            </a:extLst>
          </p:cNvPr>
          <p:cNvCxnSpPr>
            <a:cxnSpLocks/>
            <a:stCxn id="14" idx="2"/>
          </p:cNvCxnSpPr>
          <p:nvPr userDrawn="1"/>
        </p:nvCxnSpPr>
        <p:spPr>
          <a:xfrm flipH="1">
            <a:off x="-8920" y="3092920"/>
            <a:ext cx="400806" cy="570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4669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FB95C2-683E-E21F-ED2C-9BB81CDD12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9301222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ED616DB-2C3D-15F5-2F3D-457F0C79D5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9301223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D62E856-1E80-0377-9D21-1C06910391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18453" y="6263375"/>
            <a:ext cx="527219" cy="52721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4F8828D-058B-34B6-0113-A74D909E9C31}"/>
              </a:ext>
            </a:extLst>
          </p:cNvPr>
          <p:cNvSpPr txBox="1"/>
          <p:nvPr userDrawn="1"/>
        </p:nvSpPr>
        <p:spPr>
          <a:xfrm>
            <a:off x="831850" y="6396180"/>
            <a:ext cx="37733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EBC29D-A5FE-1248-A03D-D7D35CA1AE83}" type="slidenum">
              <a:rPr lang="de-DE" sz="1100" b="0" i="0" smtClean="0">
                <a:solidFill>
                  <a:schemeClr val="tx1"/>
                </a:solidFill>
                <a:latin typeface="IBM Plex Sans Light" panose="020B040305020300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r>
              <a:rPr lang="de-DE" sz="1100" b="0" i="0" dirty="0">
                <a:solidFill>
                  <a:schemeClr val="tx1"/>
                </a:solidFill>
                <a:latin typeface="IBM Plex Sans Light" panose="020B0403050203000203" pitchFamily="34" charset="0"/>
              </a:rPr>
              <a:t> | </a:t>
            </a:r>
            <a:fld id="{EF543838-273D-F04A-829F-F5483DF16BC0}" type="datetimeFigureOut">
              <a:rPr lang="de-DE" sz="1100" b="0" i="0" smtClean="0">
                <a:solidFill>
                  <a:schemeClr val="tx1"/>
                </a:solidFill>
                <a:latin typeface="IBM Plex Sans Light" panose="020B040305020300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03.04.2023</a:t>
            </a:fld>
            <a:endParaRPr lang="de-DE" sz="1100" b="0" i="0" dirty="0">
              <a:solidFill>
                <a:schemeClr val="tx1"/>
              </a:solidFill>
              <a:latin typeface="IBM Plex Sans Light" panose="020B0403050203000203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F728CB3-1FBE-429B-5E17-F0B9742B6823}"/>
              </a:ext>
            </a:extLst>
          </p:cNvPr>
          <p:cNvSpPr/>
          <p:nvPr userDrawn="1"/>
        </p:nvSpPr>
        <p:spPr>
          <a:xfrm>
            <a:off x="10872502" y="1923254"/>
            <a:ext cx="439387" cy="43938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5A3D06-F9C7-B981-FE36-B223078EA846}"/>
              </a:ext>
            </a:extLst>
          </p:cNvPr>
          <p:cNvSpPr/>
          <p:nvPr userDrawn="1"/>
        </p:nvSpPr>
        <p:spPr>
          <a:xfrm>
            <a:off x="11733468" y="2623594"/>
            <a:ext cx="201880" cy="201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E315D71-DDD1-BBB8-0844-C4F2492C9952}"/>
              </a:ext>
            </a:extLst>
          </p:cNvPr>
          <p:cNvSpPr/>
          <p:nvPr userDrawn="1"/>
        </p:nvSpPr>
        <p:spPr>
          <a:xfrm>
            <a:off x="11131037" y="411897"/>
            <a:ext cx="180852" cy="18085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11AE4C1-0EC4-ECB4-A15F-B31DAD2C5522}"/>
              </a:ext>
            </a:extLst>
          </p:cNvPr>
          <p:cNvSpPr/>
          <p:nvPr userDrawn="1"/>
        </p:nvSpPr>
        <p:spPr>
          <a:xfrm>
            <a:off x="10238767" y="3250870"/>
            <a:ext cx="178130" cy="17813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E452B3C6-4546-B3B3-D6BB-19B67123D204}"/>
              </a:ext>
            </a:extLst>
          </p:cNvPr>
          <p:cNvCxnSpPr>
            <a:cxnSpLocks/>
            <a:stCxn id="13" idx="4"/>
            <a:endCxn id="11" idx="0"/>
          </p:cNvCxnSpPr>
          <p:nvPr userDrawn="1"/>
        </p:nvCxnSpPr>
        <p:spPr>
          <a:xfrm flipH="1">
            <a:off x="11092196" y="592749"/>
            <a:ext cx="129267" cy="13305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D97B2EBB-740A-46B5-E1E7-849589401C1A}"/>
              </a:ext>
            </a:extLst>
          </p:cNvPr>
          <p:cNvCxnSpPr>
            <a:cxnSpLocks/>
            <a:stCxn id="12" idx="1"/>
            <a:endCxn id="11" idx="5"/>
          </p:cNvCxnSpPr>
          <p:nvPr userDrawn="1"/>
        </p:nvCxnSpPr>
        <p:spPr>
          <a:xfrm flipH="1" flipV="1">
            <a:off x="11247542" y="2298294"/>
            <a:ext cx="515491" cy="3548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2A13F09B-D6BD-3D92-B11A-8A8503BD664D}"/>
              </a:ext>
            </a:extLst>
          </p:cNvPr>
          <p:cNvCxnSpPr>
            <a:cxnSpLocks/>
            <a:stCxn id="11" idx="3"/>
            <a:endCxn id="15" idx="7"/>
          </p:cNvCxnSpPr>
          <p:nvPr userDrawn="1"/>
        </p:nvCxnSpPr>
        <p:spPr>
          <a:xfrm flipH="1">
            <a:off x="10390810" y="2298294"/>
            <a:ext cx="546039" cy="9786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5">
            <a:extLst>
              <a:ext uri="{FF2B5EF4-FFF2-40B4-BE49-F238E27FC236}">
                <a16:creationId xmlns:a16="http://schemas.microsoft.com/office/drawing/2014/main" id="{60248CE4-B0E2-536B-BFAE-6E88D96CE514}"/>
              </a:ext>
            </a:extLst>
          </p:cNvPr>
          <p:cNvCxnSpPr>
            <a:cxnSpLocks/>
            <a:endCxn id="13" idx="7"/>
          </p:cNvCxnSpPr>
          <p:nvPr userDrawn="1"/>
        </p:nvCxnSpPr>
        <p:spPr>
          <a:xfrm flipH="1">
            <a:off x="11285404" y="238760"/>
            <a:ext cx="927674" cy="1996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41">
            <a:extLst>
              <a:ext uri="{FF2B5EF4-FFF2-40B4-BE49-F238E27FC236}">
                <a16:creationId xmlns:a16="http://schemas.microsoft.com/office/drawing/2014/main" id="{CA84A3E1-1949-80B5-C872-BA2CA45CA7C3}"/>
              </a:ext>
            </a:extLst>
          </p:cNvPr>
          <p:cNvCxnSpPr>
            <a:cxnSpLocks/>
            <a:endCxn id="12" idx="6"/>
          </p:cNvCxnSpPr>
          <p:nvPr userDrawn="1"/>
        </p:nvCxnSpPr>
        <p:spPr>
          <a:xfrm flipH="1">
            <a:off x="11935348" y="2623594"/>
            <a:ext cx="256652" cy="1009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532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FB95C2-683E-E21F-ED2C-9BB81CDD12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6268" y="365125"/>
            <a:ext cx="8848139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ED616DB-2C3D-15F5-2F3D-457F0C79D5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86268" y="1825625"/>
            <a:ext cx="884814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D62E856-1E80-0377-9D21-1C06910391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18453" y="6263375"/>
            <a:ext cx="527219" cy="52721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4F8828D-058B-34B6-0113-A74D909E9C31}"/>
              </a:ext>
            </a:extLst>
          </p:cNvPr>
          <p:cNvSpPr txBox="1"/>
          <p:nvPr userDrawn="1"/>
        </p:nvSpPr>
        <p:spPr>
          <a:xfrm>
            <a:off x="831850" y="6396180"/>
            <a:ext cx="37733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EBC29D-A5FE-1248-A03D-D7D35CA1AE83}" type="slidenum">
              <a:rPr lang="de-DE" sz="1100" b="0" i="0" smtClean="0">
                <a:solidFill>
                  <a:schemeClr val="tx1"/>
                </a:solidFill>
                <a:latin typeface="IBM Plex Sans Light" panose="020B040305020300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r>
              <a:rPr lang="de-DE" sz="1100" b="0" i="0" dirty="0">
                <a:solidFill>
                  <a:schemeClr val="tx1"/>
                </a:solidFill>
                <a:latin typeface="IBM Plex Sans Light" panose="020B0403050203000203" pitchFamily="34" charset="0"/>
              </a:rPr>
              <a:t> | </a:t>
            </a:r>
            <a:fld id="{EF543838-273D-F04A-829F-F5483DF16BC0}" type="datetimeFigureOut">
              <a:rPr lang="de-DE" sz="1100" b="0" i="0" smtClean="0">
                <a:solidFill>
                  <a:schemeClr val="tx1"/>
                </a:solidFill>
                <a:latin typeface="IBM Plex Sans Light" panose="020B040305020300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03.04.2023</a:t>
            </a:fld>
            <a:endParaRPr lang="de-DE" sz="1100" b="0" i="0" dirty="0">
              <a:solidFill>
                <a:schemeClr val="tx1"/>
              </a:solidFill>
              <a:latin typeface="IBM Plex Sans Light" panose="020B0403050203000203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F728CB3-1FBE-429B-5E17-F0B9742B6823}"/>
              </a:ext>
            </a:extLst>
          </p:cNvPr>
          <p:cNvSpPr/>
          <p:nvPr userDrawn="1"/>
        </p:nvSpPr>
        <p:spPr>
          <a:xfrm>
            <a:off x="991327" y="1923254"/>
            <a:ext cx="439387" cy="43938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5A3D06-F9C7-B981-FE36-B223078EA846}"/>
              </a:ext>
            </a:extLst>
          </p:cNvPr>
          <p:cNvSpPr/>
          <p:nvPr userDrawn="1"/>
        </p:nvSpPr>
        <p:spPr>
          <a:xfrm>
            <a:off x="1852293" y="2623594"/>
            <a:ext cx="201880" cy="201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E315D71-DDD1-BBB8-0844-C4F2492C9952}"/>
              </a:ext>
            </a:extLst>
          </p:cNvPr>
          <p:cNvSpPr/>
          <p:nvPr userDrawn="1"/>
        </p:nvSpPr>
        <p:spPr>
          <a:xfrm>
            <a:off x="1249862" y="411897"/>
            <a:ext cx="180852" cy="18085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11AE4C1-0EC4-ECB4-A15F-B31DAD2C5522}"/>
              </a:ext>
            </a:extLst>
          </p:cNvPr>
          <p:cNvSpPr/>
          <p:nvPr userDrawn="1"/>
        </p:nvSpPr>
        <p:spPr>
          <a:xfrm>
            <a:off x="357592" y="3250870"/>
            <a:ext cx="178130" cy="17813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E452B3C6-4546-B3B3-D6BB-19B67123D204}"/>
              </a:ext>
            </a:extLst>
          </p:cNvPr>
          <p:cNvCxnSpPr>
            <a:cxnSpLocks/>
            <a:stCxn id="13" idx="4"/>
            <a:endCxn id="11" idx="0"/>
          </p:cNvCxnSpPr>
          <p:nvPr userDrawn="1"/>
        </p:nvCxnSpPr>
        <p:spPr>
          <a:xfrm flipH="1">
            <a:off x="1211021" y="592749"/>
            <a:ext cx="129267" cy="13305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D97B2EBB-740A-46B5-E1E7-849589401C1A}"/>
              </a:ext>
            </a:extLst>
          </p:cNvPr>
          <p:cNvCxnSpPr>
            <a:cxnSpLocks/>
            <a:stCxn id="12" idx="1"/>
            <a:endCxn id="11" idx="5"/>
          </p:cNvCxnSpPr>
          <p:nvPr userDrawn="1"/>
        </p:nvCxnSpPr>
        <p:spPr>
          <a:xfrm flipH="1" flipV="1">
            <a:off x="1366367" y="2298294"/>
            <a:ext cx="515491" cy="3548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2A13F09B-D6BD-3D92-B11A-8A8503BD664D}"/>
              </a:ext>
            </a:extLst>
          </p:cNvPr>
          <p:cNvCxnSpPr>
            <a:cxnSpLocks/>
            <a:stCxn id="11" idx="3"/>
            <a:endCxn id="15" idx="7"/>
          </p:cNvCxnSpPr>
          <p:nvPr userDrawn="1"/>
        </p:nvCxnSpPr>
        <p:spPr>
          <a:xfrm flipH="1">
            <a:off x="509635" y="2298294"/>
            <a:ext cx="546039" cy="9786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5">
            <a:extLst>
              <a:ext uri="{FF2B5EF4-FFF2-40B4-BE49-F238E27FC236}">
                <a16:creationId xmlns:a16="http://schemas.microsoft.com/office/drawing/2014/main" id="{60248CE4-B0E2-536B-BFAE-6E88D96CE514}"/>
              </a:ext>
            </a:extLst>
          </p:cNvPr>
          <p:cNvCxnSpPr>
            <a:cxnSpLocks/>
            <a:endCxn id="13" idx="1"/>
          </p:cNvCxnSpPr>
          <p:nvPr userDrawn="1"/>
        </p:nvCxnSpPr>
        <p:spPr>
          <a:xfrm>
            <a:off x="717630" y="0"/>
            <a:ext cx="558717" cy="4383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41">
            <a:extLst>
              <a:ext uri="{FF2B5EF4-FFF2-40B4-BE49-F238E27FC236}">
                <a16:creationId xmlns:a16="http://schemas.microsoft.com/office/drawing/2014/main" id="{CA84A3E1-1949-80B5-C872-BA2CA45CA7C3}"/>
              </a:ext>
            </a:extLst>
          </p:cNvPr>
          <p:cNvCxnSpPr>
            <a:cxnSpLocks/>
            <a:stCxn id="15" idx="6"/>
            <a:endCxn id="12" idx="3"/>
          </p:cNvCxnSpPr>
          <p:nvPr userDrawn="1"/>
        </p:nvCxnSpPr>
        <p:spPr>
          <a:xfrm flipV="1">
            <a:off x="535722" y="2795909"/>
            <a:ext cx="1346136" cy="5440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76021D8-C4A4-39D6-B41B-3FAA317E8810}"/>
              </a:ext>
            </a:extLst>
          </p:cNvPr>
          <p:cNvCxnSpPr>
            <a:cxnSpLocks/>
            <a:endCxn id="15" idx="2"/>
          </p:cNvCxnSpPr>
          <p:nvPr userDrawn="1"/>
        </p:nvCxnSpPr>
        <p:spPr>
          <a:xfrm>
            <a:off x="0" y="3276957"/>
            <a:ext cx="357592" cy="629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9553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Oval 58">
            <a:extLst>
              <a:ext uri="{FF2B5EF4-FFF2-40B4-BE49-F238E27FC236}">
                <a16:creationId xmlns:a16="http://schemas.microsoft.com/office/drawing/2014/main" id="{9E8E8AF8-F207-C008-1EB5-329575615E5F}"/>
              </a:ext>
            </a:extLst>
          </p:cNvPr>
          <p:cNvSpPr/>
          <p:nvPr userDrawn="1"/>
        </p:nvSpPr>
        <p:spPr>
          <a:xfrm>
            <a:off x="7295994" y="5549095"/>
            <a:ext cx="611706" cy="61170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4A23B11-430F-B328-A77C-465B5A8F9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A04EBDA-0331-1B44-C5B0-5BBDBC3590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D656D15-1AAA-2897-98A9-1A4FF40F33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52698"/>
            <a:ext cx="3932237" cy="33162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316276B-EA7E-D3FE-2D51-3F4A5D78B6F2}"/>
              </a:ext>
            </a:extLst>
          </p:cNvPr>
          <p:cNvSpPr txBox="1"/>
          <p:nvPr userDrawn="1"/>
        </p:nvSpPr>
        <p:spPr>
          <a:xfrm>
            <a:off x="831850" y="6396180"/>
            <a:ext cx="37733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EBC29D-A5FE-1248-A03D-D7D35CA1AE83}" type="slidenum">
              <a:rPr lang="de-DE" sz="1100" b="0" i="0" smtClean="0">
                <a:solidFill>
                  <a:schemeClr val="tx1"/>
                </a:solidFill>
                <a:latin typeface="IBM Plex Sans Light" panose="020B040305020300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r>
              <a:rPr lang="de-DE" sz="1100" b="0" i="0" dirty="0">
                <a:solidFill>
                  <a:schemeClr val="tx1"/>
                </a:solidFill>
                <a:latin typeface="IBM Plex Sans Light" panose="020B0403050203000203" pitchFamily="34" charset="0"/>
              </a:rPr>
              <a:t> | </a:t>
            </a:r>
            <a:fld id="{EF543838-273D-F04A-829F-F5483DF16BC0}" type="datetimeFigureOut">
              <a:rPr lang="de-DE" sz="1100" b="0" i="0" smtClean="0">
                <a:solidFill>
                  <a:schemeClr val="tx1"/>
                </a:solidFill>
                <a:latin typeface="IBM Plex Sans Light" panose="020B040305020300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03.04.2023</a:t>
            </a:fld>
            <a:endParaRPr lang="de-DE" sz="1100" b="0" i="0" dirty="0">
              <a:solidFill>
                <a:schemeClr val="tx1"/>
              </a:solidFill>
              <a:latin typeface="IBM Plex Sans Light" panose="020B0403050203000203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16C19EB-2166-EE83-08CD-BFD894628894}"/>
              </a:ext>
            </a:extLst>
          </p:cNvPr>
          <p:cNvSpPr/>
          <p:nvPr userDrawn="1"/>
        </p:nvSpPr>
        <p:spPr>
          <a:xfrm>
            <a:off x="11046359" y="687674"/>
            <a:ext cx="611706" cy="61170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C68603F-45B1-52A3-5CBE-0E1D2E1B7863}"/>
              </a:ext>
            </a:extLst>
          </p:cNvPr>
          <p:cNvSpPr/>
          <p:nvPr userDrawn="1"/>
        </p:nvSpPr>
        <p:spPr>
          <a:xfrm>
            <a:off x="11767110" y="1676619"/>
            <a:ext cx="201880" cy="201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112F0BD-B07F-E30F-4523-1B12FA6CFF50}"/>
              </a:ext>
            </a:extLst>
          </p:cNvPr>
          <p:cNvSpPr/>
          <p:nvPr userDrawn="1"/>
        </p:nvSpPr>
        <p:spPr>
          <a:xfrm>
            <a:off x="11808125" y="249137"/>
            <a:ext cx="180852" cy="18085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DC43601A-14D0-5612-2CFF-8324347532F5}"/>
              </a:ext>
            </a:extLst>
          </p:cNvPr>
          <p:cNvCxnSpPr>
            <a:cxnSpLocks/>
            <a:stCxn id="13" idx="3"/>
            <a:endCxn id="11" idx="7"/>
          </p:cNvCxnSpPr>
          <p:nvPr userDrawn="1"/>
        </p:nvCxnSpPr>
        <p:spPr>
          <a:xfrm flipH="1">
            <a:off x="11568483" y="403504"/>
            <a:ext cx="266127" cy="3737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77C6A169-D963-6C30-D5D1-BA76F303FA01}"/>
              </a:ext>
            </a:extLst>
          </p:cNvPr>
          <p:cNvCxnSpPr>
            <a:cxnSpLocks/>
            <a:stCxn id="12" idx="1"/>
            <a:endCxn id="11" idx="5"/>
          </p:cNvCxnSpPr>
          <p:nvPr userDrawn="1"/>
        </p:nvCxnSpPr>
        <p:spPr>
          <a:xfrm flipH="1" flipV="1">
            <a:off x="11568483" y="1209798"/>
            <a:ext cx="228192" cy="4963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E5A01C9B-1EA6-C111-8E60-19902289A52E}"/>
              </a:ext>
            </a:extLst>
          </p:cNvPr>
          <p:cNvCxnSpPr>
            <a:cxnSpLocks/>
            <a:endCxn id="13" idx="1"/>
          </p:cNvCxnSpPr>
          <p:nvPr userDrawn="1"/>
        </p:nvCxnSpPr>
        <p:spPr>
          <a:xfrm>
            <a:off x="11568483" y="-30759"/>
            <a:ext cx="266127" cy="3063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E9FD762F-D6D2-3702-677A-ADA85D38E66B}"/>
              </a:ext>
            </a:extLst>
          </p:cNvPr>
          <p:cNvSpPr/>
          <p:nvPr userDrawn="1"/>
        </p:nvSpPr>
        <p:spPr>
          <a:xfrm>
            <a:off x="11487457" y="2552698"/>
            <a:ext cx="129952" cy="12995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7" name="Gerade Verbindung 46">
            <a:extLst>
              <a:ext uri="{FF2B5EF4-FFF2-40B4-BE49-F238E27FC236}">
                <a16:creationId xmlns:a16="http://schemas.microsoft.com/office/drawing/2014/main" id="{9771D8C8-42D2-4F99-DD83-8802A83F0FD0}"/>
              </a:ext>
            </a:extLst>
          </p:cNvPr>
          <p:cNvCxnSpPr>
            <a:cxnSpLocks/>
            <a:stCxn id="46" idx="0"/>
            <a:endCxn id="12" idx="3"/>
          </p:cNvCxnSpPr>
          <p:nvPr userDrawn="1"/>
        </p:nvCxnSpPr>
        <p:spPr>
          <a:xfrm flipV="1">
            <a:off x="11552433" y="1848934"/>
            <a:ext cx="244242" cy="7037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50">
            <a:extLst>
              <a:ext uri="{FF2B5EF4-FFF2-40B4-BE49-F238E27FC236}">
                <a16:creationId xmlns:a16="http://schemas.microsoft.com/office/drawing/2014/main" id="{032998A4-FE90-DFF1-0924-7769416BCD62}"/>
              </a:ext>
            </a:extLst>
          </p:cNvPr>
          <p:cNvCxnSpPr>
            <a:cxnSpLocks/>
            <a:endCxn id="12" idx="5"/>
          </p:cNvCxnSpPr>
          <p:nvPr userDrawn="1"/>
        </p:nvCxnSpPr>
        <p:spPr>
          <a:xfrm flipH="1" flipV="1">
            <a:off x="11939425" y="1848934"/>
            <a:ext cx="228192" cy="943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53">
            <a:extLst>
              <a:ext uri="{FF2B5EF4-FFF2-40B4-BE49-F238E27FC236}">
                <a16:creationId xmlns:a16="http://schemas.microsoft.com/office/drawing/2014/main" id="{704DFAC8-BA6A-449F-87DD-6C5EDB1C8BBA}"/>
              </a:ext>
            </a:extLst>
          </p:cNvPr>
          <p:cNvCxnSpPr>
            <a:cxnSpLocks/>
            <a:endCxn id="46" idx="3"/>
          </p:cNvCxnSpPr>
          <p:nvPr userDrawn="1"/>
        </p:nvCxnSpPr>
        <p:spPr>
          <a:xfrm flipV="1">
            <a:off x="11352212" y="2663619"/>
            <a:ext cx="154276" cy="1723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>
            <a:extLst>
              <a:ext uri="{FF2B5EF4-FFF2-40B4-BE49-F238E27FC236}">
                <a16:creationId xmlns:a16="http://schemas.microsoft.com/office/drawing/2014/main" id="{885F08C1-56A5-9E3C-CB0B-FE4BA2A93AD0}"/>
              </a:ext>
            </a:extLst>
          </p:cNvPr>
          <p:cNvSpPr/>
          <p:nvPr userDrawn="1"/>
        </p:nvSpPr>
        <p:spPr>
          <a:xfrm>
            <a:off x="6771040" y="6396180"/>
            <a:ext cx="201880" cy="201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2D3FEB09-93CA-BA90-E639-E5E939154C06}"/>
              </a:ext>
            </a:extLst>
          </p:cNvPr>
          <p:cNvSpPr/>
          <p:nvPr userDrawn="1"/>
        </p:nvSpPr>
        <p:spPr>
          <a:xfrm>
            <a:off x="8208871" y="6410970"/>
            <a:ext cx="201880" cy="201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64" name="Gerade Verbindung 63">
            <a:extLst>
              <a:ext uri="{FF2B5EF4-FFF2-40B4-BE49-F238E27FC236}">
                <a16:creationId xmlns:a16="http://schemas.microsoft.com/office/drawing/2014/main" id="{169F19B6-4E90-66D5-5CD2-2F8F0A1471B1}"/>
              </a:ext>
            </a:extLst>
          </p:cNvPr>
          <p:cNvCxnSpPr>
            <a:cxnSpLocks/>
            <a:stCxn id="62" idx="7"/>
            <a:endCxn id="59" idx="3"/>
          </p:cNvCxnSpPr>
          <p:nvPr userDrawn="1"/>
        </p:nvCxnSpPr>
        <p:spPr>
          <a:xfrm flipV="1">
            <a:off x="6943355" y="6071219"/>
            <a:ext cx="442221" cy="3545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Gerade Verbindung 66">
            <a:extLst>
              <a:ext uri="{FF2B5EF4-FFF2-40B4-BE49-F238E27FC236}">
                <a16:creationId xmlns:a16="http://schemas.microsoft.com/office/drawing/2014/main" id="{1560F407-CF74-AC8F-B8BC-31D29A954840}"/>
              </a:ext>
            </a:extLst>
          </p:cNvPr>
          <p:cNvCxnSpPr>
            <a:cxnSpLocks/>
            <a:stCxn id="63" idx="1"/>
            <a:endCxn id="59" idx="5"/>
          </p:cNvCxnSpPr>
          <p:nvPr userDrawn="1"/>
        </p:nvCxnSpPr>
        <p:spPr>
          <a:xfrm flipH="1" flipV="1">
            <a:off x="7818118" y="6071219"/>
            <a:ext cx="420318" cy="3693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Gerade Verbindung 70">
            <a:extLst>
              <a:ext uri="{FF2B5EF4-FFF2-40B4-BE49-F238E27FC236}">
                <a16:creationId xmlns:a16="http://schemas.microsoft.com/office/drawing/2014/main" id="{859830C4-65ED-1370-0EE1-94EAD1D1C8B3}"/>
              </a:ext>
            </a:extLst>
          </p:cNvPr>
          <p:cNvCxnSpPr>
            <a:cxnSpLocks/>
            <a:endCxn id="63" idx="4"/>
          </p:cNvCxnSpPr>
          <p:nvPr userDrawn="1"/>
        </p:nvCxnSpPr>
        <p:spPr>
          <a:xfrm flipV="1">
            <a:off x="8309811" y="6612850"/>
            <a:ext cx="0" cy="2833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>
            <a:extLst>
              <a:ext uri="{FF2B5EF4-FFF2-40B4-BE49-F238E27FC236}">
                <a16:creationId xmlns:a16="http://schemas.microsoft.com/office/drawing/2014/main" id="{7A75CFE2-34EB-801E-94D3-E6A2E57740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18453" y="6263375"/>
            <a:ext cx="527219" cy="52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93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FB95C2-683E-E21F-ED2C-9BB81CDD12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9301222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ED616DB-2C3D-15F5-2F3D-457F0C79D5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9301223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D62E856-1E80-0377-9D21-1C06910391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18453" y="6263375"/>
            <a:ext cx="527219" cy="52721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4F8828D-058B-34B6-0113-A74D909E9C31}"/>
              </a:ext>
            </a:extLst>
          </p:cNvPr>
          <p:cNvSpPr txBox="1"/>
          <p:nvPr userDrawn="1"/>
        </p:nvSpPr>
        <p:spPr>
          <a:xfrm>
            <a:off x="831850" y="6396180"/>
            <a:ext cx="37733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EBC29D-A5FE-1248-A03D-D7D35CA1AE83}" type="slidenum">
              <a:rPr lang="de-DE" sz="1100" b="0" i="0" smtClean="0">
                <a:solidFill>
                  <a:schemeClr val="tx1"/>
                </a:solidFill>
                <a:latin typeface="IBM Plex Sans Light" panose="020B040305020300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r>
              <a:rPr lang="de-DE" sz="1100" b="0" i="0" dirty="0">
                <a:solidFill>
                  <a:schemeClr val="tx1"/>
                </a:solidFill>
                <a:latin typeface="IBM Plex Sans Light" panose="020B0403050203000203" pitchFamily="34" charset="0"/>
              </a:rPr>
              <a:t> | </a:t>
            </a:r>
            <a:fld id="{EF543838-273D-F04A-829F-F5483DF16BC0}" type="datetimeFigureOut">
              <a:rPr lang="de-DE" sz="1100" b="0" i="0" smtClean="0">
                <a:solidFill>
                  <a:schemeClr val="tx1"/>
                </a:solidFill>
                <a:latin typeface="IBM Plex Sans Light" panose="020B040305020300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03.04.2023</a:t>
            </a:fld>
            <a:endParaRPr lang="de-DE" sz="1100" b="0" i="0" dirty="0">
              <a:solidFill>
                <a:schemeClr val="tx1"/>
              </a:solidFill>
              <a:latin typeface="IBM Plex Sans Light" panose="020B04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306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F2576F0-1CB6-3621-15F9-5CECF50C2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3F6CBD0-C87D-F953-CD0A-48CA754D3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2FE93FD-48FF-C766-497E-5AE10FAB1C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051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fld id="{2CEBC29D-A5FE-1248-A03D-D7D35CA1AE83}" type="slidenum">
              <a:rPr lang="de-DE" smtClean="0"/>
              <a:pPr/>
              <a:t>‹Nr.›</a:t>
            </a:fld>
            <a:r>
              <a:rPr lang="de-DE" dirty="0"/>
              <a:t> | </a:t>
            </a:r>
            <a:fld id="{EF543838-273D-F04A-829F-F5483DF16BC0}" type="datetimeFigureOut">
              <a:rPr lang="de-DE" smtClean="0"/>
              <a:pPr/>
              <a:t>03.04.2023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58209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8" r:id="rId4"/>
    <p:sldLayoutId id="2147483657" r:id="rId5"/>
    <p:sldLayoutId id="2147483659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5"/>
          </a:solidFill>
          <a:latin typeface="IBM Plex Sans" panose="020B050305020300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IBM Plex Sans Light" panose="020B040305020300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BM Plex Sans Light" panose="020B040305020300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IBM Plex Sans Light" panose="020B040305020300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BM Plex Sans Light" panose="020B040305020300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BM Plex Sans Light" panose="020B040305020300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7C2796-2261-E555-FBAE-96EE695002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24551" y="1706508"/>
            <a:ext cx="4115449" cy="2055595"/>
          </a:xfrm>
        </p:spPr>
        <p:txBody>
          <a:bodyPr>
            <a:noAutofit/>
          </a:bodyPr>
          <a:lstStyle/>
          <a:p>
            <a:r>
              <a:rPr lang="de-DE" dirty="0"/>
              <a:t>EXZELLENZ </a:t>
            </a:r>
            <a:br>
              <a:rPr lang="de-DE" dirty="0"/>
            </a:br>
            <a:r>
              <a:rPr lang="de-DE" dirty="0"/>
              <a:t>VERBINDET –</a:t>
            </a:r>
            <a:br>
              <a:rPr lang="de-DE" sz="2400" dirty="0"/>
            </a:br>
            <a:r>
              <a:rPr lang="de-DE" sz="2400" b="0" dirty="0"/>
              <a:t>BE PART OF A </a:t>
            </a:r>
            <a:br>
              <a:rPr lang="de-DE" sz="2400" b="0" dirty="0"/>
            </a:br>
            <a:r>
              <a:rPr lang="de-DE" sz="2400" b="0" dirty="0"/>
              <a:t>WORLDWIDE NETWORK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AD98772-900E-2CF9-627D-CCBB6B506B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24551" y="4133924"/>
            <a:ext cx="4115449" cy="1294958"/>
          </a:xfrm>
        </p:spPr>
        <p:txBody>
          <a:bodyPr>
            <a:normAutofit fontScale="85000" lnSpcReduction="20000"/>
          </a:bodyPr>
          <a:lstStyle/>
          <a:p>
            <a:r>
              <a:rPr lang="de-DE" dirty="0"/>
              <a:t>Speaker</a:t>
            </a:r>
          </a:p>
          <a:p>
            <a:r>
              <a:rPr lang="de-DE" dirty="0" err="1"/>
              <a:t>Function</a:t>
            </a:r>
            <a:r>
              <a:rPr lang="de-DE" dirty="0"/>
              <a:t> </a:t>
            </a:r>
          </a:p>
          <a:p>
            <a:r>
              <a:rPr lang="de-DE" dirty="0"/>
              <a:t>Date</a:t>
            </a:r>
          </a:p>
          <a:p>
            <a:r>
              <a:rPr lang="de-DE" dirty="0"/>
              <a:t>Name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event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5156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A8B280-CCBF-DAB5-7668-09B9A3969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OUR NETWORK</a:t>
            </a:r>
            <a:endParaRPr lang="de-DE" sz="2000" dirty="0">
              <a:solidFill>
                <a:schemeClr val="tx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B99455C-33F7-2231-5EBF-366DA96DD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032" y="2269851"/>
            <a:ext cx="819150" cy="142875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51FA5D5-2D31-650C-38ED-F8DF10A3C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5919" y="1971309"/>
            <a:ext cx="1727292" cy="172729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AF7E2EE-5BF4-AD16-BE67-C150716734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6009" y="1740130"/>
            <a:ext cx="1482671" cy="1958471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6381C656-8CE1-2393-C91D-00E1106FF133}"/>
              </a:ext>
            </a:extLst>
          </p:cNvPr>
          <p:cNvSpPr txBox="1">
            <a:spLocks/>
          </p:cNvSpPr>
          <p:nvPr/>
        </p:nvSpPr>
        <p:spPr>
          <a:xfrm>
            <a:off x="838200" y="3979222"/>
            <a:ext cx="2504814" cy="284713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de-DE" dirty="0">
                <a:solidFill>
                  <a:schemeClr val="accent2"/>
                </a:solidFill>
              </a:rPr>
              <a:t>950</a:t>
            </a:r>
          </a:p>
          <a:p>
            <a:pPr algn="ctr">
              <a:lnSpc>
                <a:spcPct val="100000"/>
              </a:lnSpc>
            </a:pP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Awards and </a:t>
            </a:r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fellowships</a:t>
            </a: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 </a:t>
            </a:r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every</a:t>
            </a: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 </a:t>
            </a:r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year</a:t>
            </a:r>
            <a:endParaRPr lang="de-DE" sz="1800" b="0" dirty="0">
              <a:solidFill>
                <a:schemeClr val="tx1">
                  <a:lumMod val="95000"/>
                  <a:lumOff val="5000"/>
                </a:schemeClr>
              </a:solidFill>
              <a:latin typeface="IBM Plex Sans Light" panose="020B0403050203000203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E574CFFA-9D96-846E-893B-4B04E6FD6D38}"/>
              </a:ext>
            </a:extLst>
          </p:cNvPr>
          <p:cNvSpPr txBox="1">
            <a:spLocks/>
          </p:cNvSpPr>
          <p:nvPr/>
        </p:nvSpPr>
        <p:spPr>
          <a:xfrm>
            <a:off x="3930884" y="3979222"/>
            <a:ext cx="2504814" cy="284713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IBM Plex Sans Light" panose="020B0403050203000203" pitchFamily="34" charset="0"/>
                <a:ea typeface="+mn-ea"/>
                <a:cs typeface="+mn-cs"/>
              </a:rPr>
              <a:t>Alumni 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IBM Plex Sans Light" panose="020B0403050203000203" pitchFamily="34" charset="0"/>
                <a:ea typeface="+mn-ea"/>
                <a:cs typeface="+mn-cs"/>
              </a:rPr>
              <a:t>more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IBM Plex Sans Light" panose="020B0403050203000203" pitchFamily="34" charset="0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IBM Plex Sans Light" panose="020B0403050203000203" pitchFamily="34" charset="0"/>
                <a:ea typeface="+mn-ea"/>
                <a:cs typeface="+mn-cs"/>
              </a:rPr>
              <a:t>than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IBM Plex Sans Light" panose="020B0403050203000203" pitchFamily="34" charset="0"/>
              <a:ea typeface="+mn-ea"/>
              <a:cs typeface="+mn-cs"/>
            </a:endParaRPr>
          </a:p>
          <a:p>
            <a:pPr algn="ctr">
              <a:lnSpc>
                <a:spcPct val="100000"/>
              </a:lnSpc>
            </a:pPr>
            <a:r>
              <a:rPr lang="de-DE" dirty="0">
                <a:solidFill>
                  <a:schemeClr val="accent2"/>
                </a:solidFill>
              </a:rPr>
              <a:t>140</a:t>
            </a:r>
          </a:p>
          <a:p>
            <a:pPr algn="ctr"/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countries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7E3A275A-B32D-9979-6F94-651EB9FB344E}"/>
              </a:ext>
            </a:extLst>
          </p:cNvPr>
          <p:cNvSpPr txBox="1">
            <a:spLocks/>
          </p:cNvSpPr>
          <p:nvPr/>
        </p:nvSpPr>
        <p:spPr>
          <a:xfrm>
            <a:off x="7024936" y="3979222"/>
            <a:ext cx="2705689" cy="284713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de-DE" dirty="0">
                <a:solidFill>
                  <a:schemeClr val="accent2"/>
                </a:solidFill>
              </a:rPr>
              <a:t>2300</a:t>
            </a:r>
          </a:p>
          <a:p>
            <a:pPr algn="ctr">
              <a:lnSpc>
                <a:spcPct val="100000"/>
              </a:lnSpc>
            </a:pP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Research </a:t>
            </a:r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stays</a:t>
            </a: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 in Germany </a:t>
            </a:r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every</a:t>
            </a: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 </a:t>
            </a:r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year</a:t>
            </a:r>
            <a:endParaRPr lang="de-DE" sz="1800" b="0" dirty="0">
              <a:solidFill>
                <a:schemeClr val="tx1">
                  <a:lumMod val="95000"/>
                  <a:lumOff val="5000"/>
                </a:schemeClr>
              </a:solidFill>
              <a:latin typeface="IBM Plex Sans Light" panose="020B04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339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CB2F3B4-E1DA-9FEF-FD49-8A0596564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3994" y="694611"/>
            <a:ext cx="6218640" cy="1844673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971682D9-ED92-BCDC-FE2C-D086761F206D}"/>
              </a:ext>
            </a:extLst>
          </p:cNvPr>
          <p:cNvSpPr txBox="1">
            <a:spLocks/>
          </p:cNvSpPr>
          <p:nvPr/>
        </p:nvSpPr>
        <p:spPr>
          <a:xfrm>
            <a:off x="3823994" y="2759093"/>
            <a:ext cx="6765747" cy="164985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r>
              <a:rPr lang="de-DE" sz="7200" dirty="0">
                <a:solidFill>
                  <a:schemeClr val="accent2"/>
                </a:solidFill>
              </a:rPr>
              <a:t>30000</a:t>
            </a:r>
            <a:endParaRPr lang="de-DE" dirty="0">
              <a:solidFill>
                <a:schemeClr val="accent2"/>
              </a:solidFill>
            </a:endParaRPr>
          </a:p>
          <a:p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Humboldtians</a:t>
            </a: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 </a:t>
            </a:r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across</a:t>
            </a: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 </a:t>
            </a:r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the</a:t>
            </a: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 </a:t>
            </a:r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world</a:t>
            </a:r>
            <a:endParaRPr lang="de-DE" sz="1800" b="0" dirty="0">
              <a:solidFill>
                <a:schemeClr val="tx1">
                  <a:lumMod val="95000"/>
                  <a:lumOff val="5000"/>
                </a:schemeClr>
              </a:solidFill>
              <a:latin typeface="IBM Plex Sans Light" panose="020B0403050203000203" pitchFamily="34" charset="0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D1CD400-AA28-E77E-F1C2-76D4FD6CEEA4}"/>
              </a:ext>
            </a:extLst>
          </p:cNvPr>
          <p:cNvSpPr txBox="1">
            <a:spLocks/>
          </p:cNvSpPr>
          <p:nvPr/>
        </p:nvSpPr>
        <p:spPr>
          <a:xfrm>
            <a:off x="8119241" y="4634262"/>
            <a:ext cx="3657599" cy="220101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de-DE" dirty="0">
                <a:solidFill>
                  <a:schemeClr val="accent2"/>
                </a:solidFill>
              </a:rPr>
              <a:t>109</a:t>
            </a:r>
          </a:p>
          <a:p>
            <a:pPr algn="ctr">
              <a:lnSpc>
                <a:spcPct val="100000"/>
              </a:lnSpc>
            </a:pP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Humboldt </a:t>
            </a:r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alumni</a:t>
            </a: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 </a:t>
            </a:r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associations</a:t>
            </a: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 </a:t>
            </a:r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worldwide</a:t>
            </a:r>
            <a:endParaRPr lang="de-DE" sz="1800" b="0" dirty="0">
              <a:solidFill>
                <a:schemeClr val="tx1">
                  <a:lumMod val="95000"/>
                  <a:lumOff val="5000"/>
                </a:schemeClr>
              </a:solidFill>
              <a:latin typeface="IBM Plex Sans Light" panose="020B0403050203000203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FBF142B2-CDEF-EA10-9F9D-A891E78BEC8D}"/>
              </a:ext>
            </a:extLst>
          </p:cNvPr>
          <p:cNvSpPr txBox="1">
            <a:spLocks/>
          </p:cNvSpPr>
          <p:nvPr/>
        </p:nvSpPr>
        <p:spPr>
          <a:xfrm>
            <a:off x="415159" y="4634262"/>
            <a:ext cx="2698743" cy="12751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de-DE" dirty="0">
                <a:solidFill>
                  <a:schemeClr val="accent2"/>
                </a:solidFill>
              </a:rPr>
              <a:t>59</a:t>
            </a:r>
          </a:p>
          <a:p>
            <a:pPr algn="ctr">
              <a:lnSpc>
                <a:spcPct val="100000"/>
              </a:lnSpc>
            </a:pP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Nobel </a:t>
            </a:r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laureates</a:t>
            </a:r>
            <a:endParaRPr lang="de-DE" sz="1800" b="0" dirty="0">
              <a:solidFill>
                <a:schemeClr val="tx1">
                  <a:lumMod val="95000"/>
                  <a:lumOff val="5000"/>
                </a:schemeClr>
              </a:solidFill>
              <a:latin typeface="IBM Plex Sans Light" panose="020B0403050203000203" pitchFamily="34" charset="0"/>
            </a:endParaRP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48F87D28-DD27-AE10-0752-191066F86617}"/>
              </a:ext>
            </a:extLst>
          </p:cNvPr>
          <p:cNvSpPr txBox="1">
            <a:spLocks/>
          </p:cNvSpPr>
          <p:nvPr/>
        </p:nvSpPr>
        <p:spPr>
          <a:xfrm>
            <a:off x="3511293" y="4634262"/>
            <a:ext cx="4016628" cy="201878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de-DE" dirty="0">
                <a:solidFill>
                  <a:schemeClr val="accent2"/>
                </a:solidFill>
              </a:rPr>
              <a:t>40</a:t>
            </a:r>
          </a:p>
          <a:p>
            <a:pPr algn="ctr">
              <a:lnSpc>
                <a:spcPct val="100000"/>
              </a:lnSpc>
            </a:pPr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Conferences</a:t>
            </a: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 and </a:t>
            </a:r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meetings</a:t>
            </a: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 </a:t>
            </a:r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across</a:t>
            </a: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 </a:t>
            </a:r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the</a:t>
            </a: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 </a:t>
            </a:r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world</a:t>
            </a: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 </a:t>
            </a:r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every</a:t>
            </a: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 </a:t>
            </a:r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year</a:t>
            </a:r>
            <a:endParaRPr lang="de-DE" sz="1800" b="0" dirty="0">
              <a:solidFill>
                <a:schemeClr val="tx1">
                  <a:lumMod val="95000"/>
                  <a:lumOff val="5000"/>
                </a:schemeClr>
              </a:solidFill>
              <a:latin typeface="IBM Plex Sans Light" panose="020B04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271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F5CCED-DF59-A66F-9BA1-F1F39604D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5119"/>
            <a:ext cx="9301222" cy="1325563"/>
          </a:xfrm>
        </p:spPr>
        <p:txBody>
          <a:bodyPr>
            <a:normAutofit/>
          </a:bodyPr>
          <a:lstStyle/>
          <a:p>
            <a:r>
              <a:rPr lang="de-DE" sz="4000" dirty="0"/>
              <a:t>SPONSORSHIP </a:t>
            </a:r>
            <a:br>
              <a:rPr lang="de-DE" sz="4000" dirty="0"/>
            </a:br>
            <a:r>
              <a:rPr lang="de-DE" sz="4000" dirty="0"/>
              <a:t>OPPORTUNITIES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FF03C75-0198-B4D8-7306-BD5BCBA7EB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825474"/>
            <a:ext cx="6289431" cy="270820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Research topic and academic host / unrestricted selection of collaborative partner in Germany </a:t>
            </a:r>
          </a:p>
          <a:p>
            <a:pPr>
              <a:lnSpc>
                <a:spcPct val="100000"/>
              </a:lnSpc>
            </a:pPr>
            <a:r>
              <a:rPr lang="en-US" dirty="0"/>
              <a:t>From postdocs via experienced researchers to world leaders: research fellowships and research awards for every career situation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05C2251-13C8-9A28-3315-630532B13F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1000" y="0"/>
            <a:ext cx="4191000" cy="6858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BF09CDD-FFB4-2C55-105F-98CDE94DF30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18453" y="6263375"/>
            <a:ext cx="527219" cy="52721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AFE26A4-0DC3-4274-0967-6D7F778C9EF8}"/>
              </a:ext>
            </a:extLst>
          </p:cNvPr>
          <p:cNvSpPr/>
          <p:nvPr/>
        </p:nvSpPr>
        <p:spPr>
          <a:xfrm>
            <a:off x="9855849" y="1340772"/>
            <a:ext cx="439387" cy="43938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02F0535-6EFB-2236-8BFB-F2E886230EB9}"/>
              </a:ext>
            </a:extLst>
          </p:cNvPr>
          <p:cNvSpPr/>
          <p:nvPr/>
        </p:nvSpPr>
        <p:spPr>
          <a:xfrm>
            <a:off x="11733468" y="2623594"/>
            <a:ext cx="201880" cy="201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D566C9D-FF3D-B27A-5989-DE3BE2B5C7C8}"/>
              </a:ext>
            </a:extLst>
          </p:cNvPr>
          <p:cNvSpPr/>
          <p:nvPr/>
        </p:nvSpPr>
        <p:spPr>
          <a:xfrm>
            <a:off x="11131037" y="411897"/>
            <a:ext cx="180852" cy="18085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FD30EAD-F069-9802-F639-CD31A4E0CE75}"/>
              </a:ext>
            </a:extLst>
          </p:cNvPr>
          <p:cNvSpPr/>
          <p:nvPr/>
        </p:nvSpPr>
        <p:spPr>
          <a:xfrm>
            <a:off x="8521106" y="3250870"/>
            <a:ext cx="178130" cy="17813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9C3FBE9B-55F7-8FA1-69CB-A2F434AFE54B}"/>
              </a:ext>
            </a:extLst>
          </p:cNvPr>
          <p:cNvCxnSpPr>
            <a:cxnSpLocks/>
            <a:stCxn id="9" idx="3"/>
            <a:endCxn id="7" idx="7"/>
          </p:cNvCxnSpPr>
          <p:nvPr/>
        </p:nvCxnSpPr>
        <p:spPr>
          <a:xfrm flipH="1">
            <a:off x="10230889" y="566264"/>
            <a:ext cx="926633" cy="83885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4C2DF616-861C-64D8-B395-ABD52C949E85}"/>
              </a:ext>
            </a:extLst>
          </p:cNvPr>
          <p:cNvCxnSpPr>
            <a:cxnSpLocks/>
            <a:stCxn id="8" idx="2"/>
            <a:endCxn id="7" idx="5"/>
          </p:cNvCxnSpPr>
          <p:nvPr/>
        </p:nvCxnSpPr>
        <p:spPr>
          <a:xfrm flipH="1" flipV="1">
            <a:off x="10230889" y="1715812"/>
            <a:ext cx="1502579" cy="100872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DC048B02-FB23-B23E-18A1-9DE5417916E2}"/>
              </a:ext>
            </a:extLst>
          </p:cNvPr>
          <p:cNvCxnSpPr>
            <a:cxnSpLocks/>
            <a:stCxn id="7" idx="3"/>
            <a:endCxn id="10" idx="7"/>
          </p:cNvCxnSpPr>
          <p:nvPr/>
        </p:nvCxnSpPr>
        <p:spPr>
          <a:xfrm flipH="1">
            <a:off x="8673149" y="1715812"/>
            <a:ext cx="1247047" cy="156114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BB1768DA-9307-1278-653B-2930C996AAC0}"/>
              </a:ext>
            </a:extLst>
          </p:cNvPr>
          <p:cNvCxnSpPr>
            <a:cxnSpLocks/>
            <a:endCxn id="9" idx="7"/>
          </p:cNvCxnSpPr>
          <p:nvPr/>
        </p:nvCxnSpPr>
        <p:spPr>
          <a:xfrm flipH="1">
            <a:off x="11285404" y="238760"/>
            <a:ext cx="927674" cy="19962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804DB454-3636-9DA1-52ED-405302E89E12}"/>
              </a:ext>
            </a:extLst>
          </p:cNvPr>
          <p:cNvCxnSpPr>
            <a:cxnSpLocks/>
            <a:endCxn id="8" idx="6"/>
          </p:cNvCxnSpPr>
          <p:nvPr/>
        </p:nvCxnSpPr>
        <p:spPr>
          <a:xfrm flipH="1">
            <a:off x="11935348" y="2623594"/>
            <a:ext cx="256652" cy="10094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23192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F5CCED-DF59-A66F-9BA1-F1F39604D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6268" y="622300"/>
            <a:ext cx="8848139" cy="1325563"/>
          </a:xfrm>
        </p:spPr>
        <p:txBody>
          <a:bodyPr>
            <a:normAutofit/>
          </a:bodyPr>
          <a:lstStyle/>
          <a:p>
            <a:r>
              <a:rPr lang="en-US" altLang="de-DE" dirty="0"/>
              <a:t>MAJOR SPONSORSHIP PROGRAMMES AT A GLANCE</a:t>
            </a:r>
            <a:endParaRPr lang="de-DE" dirty="0"/>
          </a:p>
        </p:txBody>
      </p:sp>
      <p:graphicFrame>
        <p:nvGraphicFramePr>
          <p:cNvPr id="5" name="Group 53">
            <a:extLst>
              <a:ext uri="{FF2B5EF4-FFF2-40B4-BE49-F238E27FC236}">
                <a16:creationId xmlns:a16="http://schemas.microsoft.com/office/drawing/2014/main" id="{4A950DA2-8369-098B-FB37-F265F8CEAD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6625438"/>
              </p:ext>
            </p:extLst>
          </p:nvPr>
        </p:nvGraphicFramePr>
        <p:xfrm>
          <a:off x="3107418" y="2657054"/>
          <a:ext cx="8605837" cy="3760817"/>
        </p:xfrm>
        <a:graphic>
          <a:graphicData uri="http://schemas.openxmlformats.org/drawingml/2006/table">
            <a:tbl>
              <a:tblPr/>
              <a:tblGrid>
                <a:gridCol w="2447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74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005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14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BM Plex Sans" panose="020B0503050203000203" pitchFamily="34" charset="0"/>
                        <a:cs typeface="Arial" charset="0"/>
                      </a:endParaRPr>
                    </a:p>
                  </a:txBody>
                  <a:tcPr marL="0" marR="72000" marT="54007" marB="54007" horzOverflow="overflow">
                    <a:lnL cap="flat">
                      <a:noFill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Researchers </a:t>
                      </a:r>
                      <a:r>
                        <a:rPr kumimoji="0" lang="de-DE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from</a:t>
                      </a:r>
                      <a:r>
                        <a:rPr kumimoji="0" 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 </a:t>
                      </a:r>
                      <a:r>
                        <a:rPr kumimoji="0" lang="de-DE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abroad</a:t>
                      </a:r>
                      <a:endParaRPr kumimoji="0" lang="de-DE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BM Plex Sans" panose="020B0503050203000203" pitchFamily="34" charset="0"/>
                        <a:cs typeface="Arial" charset="0"/>
                      </a:endParaRPr>
                    </a:p>
                  </a:txBody>
                  <a:tcPr marL="72000" marR="72000" marT="54007" marB="54007" horzOverflow="overflow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Researchers </a:t>
                      </a:r>
                      <a:r>
                        <a:rPr kumimoji="0" lang="de-DE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from</a:t>
                      </a:r>
                      <a:r>
                        <a:rPr kumimoji="0" 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 Germany</a:t>
                      </a:r>
                    </a:p>
                  </a:txBody>
                  <a:tcPr marL="72000" marR="72000" marT="54007" marB="54007" horzOverflow="overflow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04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Postdoctoral</a:t>
                      </a:r>
                      <a:r>
                        <a:rPr kumimoji="0" 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 </a:t>
                      </a:r>
                      <a:r>
                        <a:rPr kumimoji="0" lang="de-DE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researchers</a:t>
                      </a:r>
                      <a:endParaRPr kumimoji="0" lang="de-DE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BM Plex Sans" panose="020B0503050203000203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(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up to 4 years after doctorate</a:t>
                      </a: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)</a:t>
                      </a:r>
                    </a:p>
                  </a:txBody>
                  <a:tcPr marL="0" marR="72000" marT="54007" marB="54007" horzOverflow="overflow">
                    <a:lnL cap="flat">
                      <a:noFill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68288" marR="0" lvl="0" indent="-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Char char="●"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Humboldt Research Fellowship</a:t>
                      </a:r>
                    </a:p>
                    <a:p>
                      <a:pPr marL="268288" marR="0" lvl="0" indent="-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Char char="●"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Georg Forster Research Fellowship</a:t>
                      </a:r>
                    </a:p>
                  </a:txBody>
                  <a:tcPr marL="0" marR="72000" marT="54007" marB="54007" horzOverflow="overflow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68288" marR="0" lvl="0" indent="-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Char char="●"/>
                        <a:tabLst/>
                      </a:pP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Feodor Lynen Research Fellowship</a:t>
                      </a:r>
                    </a:p>
                  </a:txBody>
                  <a:tcPr marL="0" marR="72000" marT="54007" marB="54007" horzOverflow="overflow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4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Experienced</a:t>
                      </a:r>
                      <a:r>
                        <a:rPr kumimoji="0" 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 </a:t>
                      </a:r>
                      <a:r>
                        <a:rPr kumimoji="0" lang="de-DE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researchers</a:t>
                      </a:r>
                      <a:endParaRPr kumimoji="0" lang="de-DE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BM Plex Sans" panose="020B0503050203000203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(up to 12 years after doctorate)</a:t>
                      </a: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IBM Plex Sans" panose="020B0503050203000203" pitchFamily="34" charset="0"/>
                        <a:cs typeface="Arial" charset="0"/>
                      </a:endParaRPr>
                    </a:p>
                  </a:txBody>
                  <a:tcPr marL="0" marR="72000" marT="54007" marB="54007" horzOverflow="overflow">
                    <a:lnL cap="flat">
                      <a:noFill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68288" marR="0" lvl="0" indent="-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Char char="●"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Humboldt Research Fellowship</a:t>
                      </a:r>
                    </a:p>
                    <a:p>
                      <a:pPr marL="268288" marR="0" lvl="0" indent="-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Char char="●"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Georg Forster Research Fellowship</a:t>
                      </a:r>
                    </a:p>
                  </a:txBody>
                  <a:tcPr marL="0" marR="72000" marT="54007" marB="54007" horzOverflow="overflow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68288" marR="0" lvl="0" indent="-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Char char="●"/>
                        <a:tabLst/>
                      </a:pP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Feodor Lynen Research Fellowship</a:t>
                      </a:r>
                    </a:p>
                  </a:txBody>
                  <a:tcPr marL="0" marR="72000" marT="54007" marB="54007" horzOverflow="overflow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1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(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up to 15 years after doctorate</a:t>
                      </a: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)</a:t>
                      </a:r>
                    </a:p>
                  </a:txBody>
                  <a:tcPr marL="0" marR="72000" marT="54007" marB="54007" horzOverflow="overflow">
                    <a:lnL cap="flat">
                      <a:noFill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68288" marR="0" lvl="0" indent="-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Char char="●"/>
                        <a:tabLst/>
                      </a:pP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Max Planck-Humboldt Research Award</a:t>
                      </a:r>
                    </a:p>
                  </a:txBody>
                  <a:tcPr marL="0" marR="72000" marT="54007" marB="54007" horzOverflow="overflow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8913" marR="0" lvl="0" indent="-1889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Char char="●"/>
                        <a:tabLst/>
                      </a:pPr>
                      <a:endParaRPr kumimoji="0" lang="de-DE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IBM Plex Sans" panose="020B0503050203000203" pitchFamily="34" charset="0"/>
                        <a:cs typeface="Arial" charset="0"/>
                      </a:endParaRPr>
                    </a:p>
                  </a:txBody>
                  <a:tcPr marL="0" marR="72000" marT="54007" marB="54007" horzOverflow="overflow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99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(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up to 18 years after doctorate</a:t>
                      </a: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)</a:t>
                      </a:r>
                    </a:p>
                  </a:txBody>
                  <a:tcPr marL="0" marR="72000" marT="54007" marB="54007" horzOverflow="overflow">
                    <a:lnL cap="flat">
                      <a:noFill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68288" marR="0" lvl="0" indent="-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Char char="●"/>
                        <a:tabLst/>
                      </a:pP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Friedrich Wilhelm Bessel Research Award</a:t>
                      </a:r>
                    </a:p>
                  </a:txBody>
                  <a:tcPr marL="0" marR="72000" marT="54007" marB="54007" horzOverflow="overflow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8913" marR="0" lvl="0" indent="-1889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Char char="●"/>
                        <a:tabLst/>
                      </a:pPr>
                      <a:endParaRPr kumimoji="0" lang="de-DE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IBM Plex Sans" panose="020B0503050203000203" pitchFamily="34" charset="0"/>
                        <a:cs typeface="Arial" charset="0"/>
                      </a:endParaRPr>
                    </a:p>
                  </a:txBody>
                  <a:tcPr marL="0" marR="72000" marT="54007" marB="54007" horzOverflow="overflow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066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Internationally</a:t>
                      </a:r>
                      <a:r>
                        <a:rPr kumimoji="0" 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 </a:t>
                      </a:r>
                      <a:r>
                        <a:rPr kumimoji="0" lang="de-DE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recognised</a:t>
                      </a:r>
                      <a:r>
                        <a:rPr kumimoji="0" 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 </a:t>
                      </a:r>
                      <a:r>
                        <a:rPr kumimoji="0" lang="de-DE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researchers</a:t>
                      </a: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BM Plex Sans" panose="020B0503050203000203" pitchFamily="34" charset="0"/>
                        <a:cs typeface="Arial" charset="0"/>
                      </a:endParaRPr>
                    </a:p>
                  </a:txBody>
                  <a:tcPr marL="0" marR="72000" marT="54007" marB="54007" horzOverflow="overflow">
                    <a:lnL cap="flat">
                      <a:noFill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68288" marR="0" lvl="0" indent="-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Char char="●"/>
                        <a:tabLst/>
                      </a:pP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Humboldt Research Award</a:t>
                      </a:r>
                    </a:p>
                    <a:p>
                      <a:pPr marL="268288" marR="0" lvl="0" indent="-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Char char="●"/>
                        <a:tabLst/>
                      </a:pP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Georg Forster Research Award</a:t>
                      </a:r>
                    </a:p>
                    <a:p>
                      <a:pPr marL="268288" marR="0" lvl="0" indent="-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Char char="●"/>
                        <a:tabLst/>
                      </a:pP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Alexander von Humboldt </a:t>
                      </a: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Professorship</a:t>
                      </a: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 (</a:t>
                      </a: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for</a:t>
                      </a: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 </a:t>
                      </a: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Artificial</a:t>
                      </a: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 </a:t>
                      </a: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Intelligence</a:t>
                      </a: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BM Plex Sans" panose="020B0503050203000203" pitchFamily="34" charset="0"/>
                          <a:cs typeface="Arial" charset="0"/>
                        </a:rPr>
                        <a:t>)</a:t>
                      </a:r>
                    </a:p>
                    <a:p>
                      <a:pPr marL="268288" marR="0" lvl="0" indent="-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Char char="●"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IBM Plex Sans" panose="020B0503050203000203" pitchFamily="34" charset="0"/>
                        <a:cs typeface="Arial" charset="0"/>
                      </a:endParaRPr>
                    </a:p>
                  </a:txBody>
                  <a:tcPr marL="0" marR="72000" marT="54007" marB="54007" horzOverflow="overflow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69875" marR="0" lvl="0" indent="-1762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IBM Plex Sans" panose="020B0503050203000203" pitchFamily="34" charset="0"/>
                        <a:cs typeface="Arial" charset="0"/>
                      </a:endParaRPr>
                    </a:p>
                  </a:txBody>
                  <a:tcPr marL="0" marR="72000" marT="54007" marB="54007" horzOverflow="overflow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6431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F21113-C15F-5931-CA81-7530B484C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THANK YOU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CC9D103-89E8-2C34-84EF-A565403D7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Do you have any questions?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r>
              <a:rPr lang="en-US" dirty="0"/>
              <a:t>Speaker</a:t>
            </a:r>
          </a:p>
          <a:p>
            <a:r>
              <a:rPr lang="en-US" dirty="0"/>
              <a:t>Function </a:t>
            </a:r>
          </a:p>
          <a:p>
            <a:r>
              <a:rPr lang="en-US" dirty="0"/>
              <a:t>info@avh.de</a:t>
            </a:r>
          </a:p>
          <a:p>
            <a:r>
              <a:rPr lang="en-US" dirty="0"/>
              <a:t>www.humboldt-foundation.de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21485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942B7C68-AFB4-627B-6B00-9103DD346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EF8701D2-D0CC-5C56-5AF3-4F6328D1BA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77036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A00ECA-07F9-C5D5-464E-9227D4992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461E46C-75D6-1233-ECB9-9D662DD524E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81906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0108D78B-45C2-B858-8D10-CEE266E38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348E6AE3-F68C-9C13-EFE8-40F4ED21E74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9947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F21113-C15F-5931-CA81-7530B484C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CONTENTS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CC9D103-89E8-2C34-84EF-A565403D7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we do</a:t>
            </a:r>
          </a:p>
          <a:p>
            <a:r>
              <a:rPr lang="en-US" dirty="0"/>
              <a:t>Our roots</a:t>
            </a:r>
          </a:p>
          <a:p>
            <a:r>
              <a:rPr lang="en-US" dirty="0"/>
              <a:t>Our network</a:t>
            </a:r>
          </a:p>
          <a:p>
            <a:r>
              <a:rPr lang="en-US" dirty="0"/>
              <a:t>Sponsorship opportunities</a:t>
            </a:r>
          </a:p>
        </p:txBody>
      </p:sp>
    </p:spTree>
    <p:extLst>
      <p:ext uri="{BB962C8B-B14F-4D97-AF65-F5344CB8AC3E}">
        <p14:creationId xmlns:p14="http://schemas.microsoft.com/office/powerpoint/2010/main" val="1638875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A8B280-CCBF-DAB5-7668-09B9A3969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WHAT </a:t>
            </a:r>
            <a:r>
              <a:rPr lang="de-DE"/>
              <a:t>WE DO</a:t>
            </a:r>
            <a:endParaRPr lang="de-DE" dirty="0">
              <a:highlight>
                <a:srgbClr val="FFFF00"/>
              </a:highlight>
            </a:endParaRPr>
          </a:p>
        </p:txBody>
      </p:sp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7E59988B-4FAD-BF68-7F54-C21DCE2AD0A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876" r="7876"/>
          <a:stretch/>
        </p:blipFill>
        <p:spPr/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774D13B-EFB5-68EE-D230-2FF8977E7F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2263634"/>
            <a:ext cx="4105437" cy="3606942"/>
          </a:xfrm>
        </p:spPr>
        <p:txBody>
          <a:bodyPr>
            <a:normAutofit fontScale="77500" lnSpcReduction="20000"/>
          </a:bodyPr>
          <a:lstStyle/>
          <a:p>
            <a:pPr marL="0" lvl="1" indent="-45720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Academic collaborations between excellent international and German researchers</a:t>
            </a:r>
          </a:p>
          <a:p>
            <a:pPr marL="0" lvl="1" indent="-45720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Sponsorship throughout lifetime </a:t>
            </a:r>
          </a:p>
          <a:p>
            <a:pPr marL="0" lvl="1" indent="-45720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A network of 30,000 alumni 	worldwide</a:t>
            </a:r>
          </a:p>
          <a:p>
            <a:pPr marL="0" lvl="1" indent="-45720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International understanding, 	diplomacy, scientific progress 	and development</a:t>
            </a:r>
          </a:p>
          <a:p>
            <a:pPr marL="0" lvl="1" indent="-45720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Internationalization of Germany as 	a research location</a:t>
            </a:r>
          </a:p>
        </p:txBody>
      </p:sp>
    </p:spTree>
    <p:extLst>
      <p:ext uri="{BB962C8B-B14F-4D97-AF65-F5344CB8AC3E}">
        <p14:creationId xmlns:p14="http://schemas.microsoft.com/office/powerpoint/2010/main" val="1321073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A8B280-CCBF-DAB5-7668-09B9A3969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8866" y="1351953"/>
            <a:ext cx="5835541" cy="1325563"/>
          </a:xfrm>
        </p:spPr>
        <p:txBody>
          <a:bodyPr/>
          <a:lstStyle/>
          <a:p>
            <a:r>
              <a:rPr lang="de-DE" dirty="0"/>
              <a:t>WHAT </a:t>
            </a:r>
            <a:r>
              <a:rPr lang="de-DE"/>
              <a:t>WE DO</a:t>
            </a:r>
            <a:endParaRPr lang="de-DE" dirty="0">
              <a:highlight>
                <a:srgbClr val="FFFF00"/>
              </a:highlight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774D13B-EFB5-68EE-D230-2FF8977E7F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98866" y="3014803"/>
            <a:ext cx="5361284" cy="3530851"/>
          </a:xfrm>
        </p:spPr>
        <p:txBody>
          <a:bodyPr>
            <a:normAutofit/>
          </a:bodyPr>
          <a:lstStyle/>
          <a:p>
            <a:pPr marL="342900" lvl="2" indent="-342900">
              <a:lnSpc>
                <a:spcPct val="100000"/>
              </a:lnSpc>
              <a:spcBef>
                <a:spcPts val="1000"/>
              </a:spcBef>
            </a:pPr>
            <a:r>
              <a:rPr lang="en-US" sz="2000" dirty="0"/>
              <a:t>Research fellowships and research awards for researchers from abroad</a:t>
            </a:r>
          </a:p>
          <a:p>
            <a:pPr marL="342900" lvl="2" indent="-342900">
              <a:lnSpc>
                <a:spcPct val="100000"/>
              </a:lnSpc>
              <a:spcBef>
                <a:spcPts val="1000"/>
              </a:spcBef>
            </a:pPr>
            <a:r>
              <a:rPr lang="en-US" sz="2000" dirty="0"/>
              <a:t>Chosen research project with a </a:t>
            </a:r>
            <a:r>
              <a:rPr lang="en-US" sz="2000" dirty="0" err="1"/>
              <a:t>a</a:t>
            </a:r>
            <a:r>
              <a:rPr lang="en-US" sz="2000" dirty="0"/>
              <a:t> host and collaborative partner in Germany</a:t>
            </a:r>
          </a:p>
          <a:p>
            <a:pPr marL="342900" lvl="2" indent="-342900">
              <a:lnSpc>
                <a:spcPct val="100000"/>
              </a:lnSpc>
              <a:spcBef>
                <a:spcPts val="1000"/>
              </a:spcBef>
            </a:pPr>
            <a:r>
              <a:rPr lang="en-US" sz="2000" dirty="0"/>
              <a:t>Alexander von Humboldt Professorship: Germany’s most valuable research award</a:t>
            </a:r>
            <a:endParaRPr lang="de-DE" sz="20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421C40C-83BD-F82E-F68C-56ED71938A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19" t="101" r="25962" b="816"/>
          <a:stretch/>
        </p:blipFill>
        <p:spPr>
          <a:xfrm>
            <a:off x="0" y="0"/>
            <a:ext cx="5115208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BE76861-45E5-0747-3D36-E73E4ABAC78A}"/>
              </a:ext>
            </a:extLst>
          </p:cNvPr>
          <p:cNvSpPr/>
          <p:nvPr/>
        </p:nvSpPr>
        <p:spPr>
          <a:xfrm>
            <a:off x="991327" y="1923254"/>
            <a:ext cx="439387" cy="43938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5EED70C-E0F2-CFF7-5D02-76DB1C85B2F9}"/>
              </a:ext>
            </a:extLst>
          </p:cNvPr>
          <p:cNvSpPr/>
          <p:nvPr/>
        </p:nvSpPr>
        <p:spPr>
          <a:xfrm>
            <a:off x="1852293" y="2623594"/>
            <a:ext cx="201880" cy="201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B2CD53F-04F8-5373-EC80-5FFFBC78C6D7}"/>
              </a:ext>
            </a:extLst>
          </p:cNvPr>
          <p:cNvSpPr/>
          <p:nvPr/>
        </p:nvSpPr>
        <p:spPr>
          <a:xfrm>
            <a:off x="1249862" y="411897"/>
            <a:ext cx="180852" cy="18085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9D861A1-E1BB-917E-C6C5-D95875B0DFA0}"/>
              </a:ext>
            </a:extLst>
          </p:cNvPr>
          <p:cNvSpPr/>
          <p:nvPr/>
        </p:nvSpPr>
        <p:spPr>
          <a:xfrm>
            <a:off x="357592" y="3250870"/>
            <a:ext cx="178130" cy="17813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FFF6944C-AED9-12B2-CD92-70ED891B2BA6}"/>
              </a:ext>
            </a:extLst>
          </p:cNvPr>
          <p:cNvCxnSpPr>
            <a:cxnSpLocks/>
            <a:stCxn id="7" idx="4"/>
            <a:endCxn id="5" idx="0"/>
          </p:cNvCxnSpPr>
          <p:nvPr/>
        </p:nvCxnSpPr>
        <p:spPr>
          <a:xfrm flipH="1">
            <a:off x="1211021" y="592749"/>
            <a:ext cx="129267" cy="133050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75EF402D-25D0-D53D-2C9C-A88DE67CBBE7}"/>
              </a:ext>
            </a:extLst>
          </p:cNvPr>
          <p:cNvCxnSpPr>
            <a:cxnSpLocks/>
            <a:stCxn id="6" idx="1"/>
            <a:endCxn id="5" idx="5"/>
          </p:cNvCxnSpPr>
          <p:nvPr/>
        </p:nvCxnSpPr>
        <p:spPr>
          <a:xfrm flipH="1" flipV="1">
            <a:off x="1366367" y="2298294"/>
            <a:ext cx="515491" cy="35486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D20D0871-27E4-1DBE-87B7-926457950610}"/>
              </a:ext>
            </a:extLst>
          </p:cNvPr>
          <p:cNvCxnSpPr>
            <a:cxnSpLocks/>
            <a:stCxn id="5" idx="3"/>
            <a:endCxn id="8" idx="7"/>
          </p:cNvCxnSpPr>
          <p:nvPr/>
        </p:nvCxnSpPr>
        <p:spPr>
          <a:xfrm flipH="1">
            <a:off x="509635" y="2298294"/>
            <a:ext cx="546039" cy="97866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2EA83935-D979-E953-7DA6-409E8E5CA361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717630" y="0"/>
            <a:ext cx="558717" cy="43838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1213C505-47E4-1A80-29CD-C1C8B193CF3F}"/>
              </a:ext>
            </a:extLst>
          </p:cNvPr>
          <p:cNvCxnSpPr>
            <a:cxnSpLocks/>
            <a:stCxn id="8" idx="6"/>
            <a:endCxn id="6" idx="3"/>
          </p:cNvCxnSpPr>
          <p:nvPr/>
        </p:nvCxnSpPr>
        <p:spPr>
          <a:xfrm flipV="1">
            <a:off x="535722" y="2795909"/>
            <a:ext cx="1346136" cy="54402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9EB49469-E1BC-A399-4212-63D873D0D096}"/>
              </a:ext>
            </a:extLst>
          </p:cNvPr>
          <p:cNvCxnSpPr>
            <a:cxnSpLocks/>
            <a:endCxn id="8" idx="2"/>
          </p:cNvCxnSpPr>
          <p:nvPr/>
        </p:nvCxnSpPr>
        <p:spPr>
          <a:xfrm>
            <a:off x="0" y="3276957"/>
            <a:ext cx="357592" cy="6297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6D959209-12C4-E51D-362A-35D2E235CD95}"/>
              </a:ext>
            </a:extLst>
          </p:cNvPr>
          <p:cNvSpPr txBox="1"/>
          <p:nvPr/>
        </p:nvSpPr>
        <p:spPr>
          <a:xfrm>
            <a:off x="831850" y="6396180"/>
            <a:ext cx="37733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EBC29D-A5FE-1248-A03D-D7D35CA1AE83}" type="slidenum">
              <a:rPr lang="de-DE" sz="1100" b="0" i="0" smtClean="0">
                <a:latin typeface="IBM Plex Sans Light" panose="020B040305020300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r>
              <a:rPr lang="de-DE" sz="1100" b="0" i="0" dirty="0">
                <a:latin typeface="IBM Plex Sans Light" panose="020B0403050203000203" pitchFamily="34" charset="0"/>
              </a:rPr>
              <a:t> | </a:t>
            </a:r>
            <a:fld id="{EF543838-273D-F04A-829F-F5483DF16BC0}" type="datetimeFigureOut">
              <a:rPr lang="de-DE" sz="1100" b="0" i="0" smtClean="0">
                <a:latin typeface="IBM Plex Sans Light" panose="020B040305020300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03.04.2023</a:t>
            </a:fld>
            <a:endParaRPr lang="de-DE" sz="1100" b="0" i="0" dirty="0">
              <a:latin typeface="IBM Plex Sans Light" panose="020B04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22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A8B280-CCBF-DAB5-7668-09B9A3969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30733"/>
            <a:ext cx="9301222" cy="1325563"/>
          </a:xfrm>
        </p:spPr>
        <p:txBody>
          <a:bodyPr/>
          <a:lstStyle/>
          <a:p>
            <a:r>
              <a:rPr lang="de-DE" dirty="0"/>
              <a:t>WHAT </a:t>
            </a:r>
            <a:r>
              <a:rPr lang="de-DE"/>
              <a:t>WE DO</a:t>
            </a:r>
            <a:endParaRPr lang="de-DE" dirty="0">
              <a:highlight>
                <a:srgbClr val="FFFF00"/>
              </a:highlight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774D13B-EFB5-68EE-D230-2FF8977E7F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991233"/>
            <a:ext cx="3954865" cy="4351338"/>
          </a:xfrm>
        </p:spPr>
        <p:txBody>
          <a:bodyPr>
            <a:normAutofit/>
          </a:bodyPr>
          <a:lstStyle/>
          <a:p>
            <a:pPr marL="342900" lvl="2" indent="-342900">
              <a:lnSpc>
                <a:spcPct val="100000"/>
              </a:lnSpc>
              <a:spcBef>
                <a:spcPts val="1000"/>
              </a:spcBef>
            </a:pPr>
            <a:r>
              <a:rPr lang="en-US" sz="2000" dirty="0"/>
              <a:t>Research fellowships for researchers from Germany </a:t>
            </a:r>
          </a:p>
          <a:p>
            <a:pPr marL="342900" lvl="2" indent="-342900">
              <a:lnSpc>
                <a:spcPct val="100000"/>
              </a:lnSpc>
              <a:spcBef>
                <a:spcPts val="1000"/>
              </a:spcBef>
            </a:pPr>
            <a:r>
              <a:rPr lang="en-US" sz="2000" dirty="0"/>
              <a:t>Research project as the guest of a member of the Humboldt network abroad</a:t>
            </a:r>
            <a:endParaRPr lang="de-DE" sz="20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52F61B0-9FC1-916E-EAE4-3F9E4304FA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" r="10135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22709C7-3F77-5AEA-F121-1DFE1E2FA82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18453" y="6263375"/>
            <a:ext cx="527219" cy="52721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6BC2A5F-D56D-17AB-AB5E-5AC09E8F1FA7}"/>
              </a:ext>
            </a:extLst>
          </p:cNvPr>
          <p:cNvSpPr/>
          <p:nvPr/>
        </p:nvSpPr>
        <p:spPr>
          <a:xfrm>
            <a:off x="9855849" y="1340772"/>
            <a:ext cx="439387" cy="43938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9E3FD11-CB82-A4C6-BD82-0AC857495C7B}"/>
              </a:ext>
            </a:extLst>
          </p:cNvPr>
          <p:cNvSpPr/>
          <p:nvPr/>
        </p:nvSpPr>
        <p:spPr>
          <a:xfrm>
            <a:off x="11733468" y="2623594"/>
            <a:ext cx="201880" cy="201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687F941-508E-8E47-3D5F-D33841824A05}"/>
              </a:ext>
            </a:extLst>
          </p:cNvPr>
          <p:cNvSpPr/>
          <p:nvPr/>
        </p:nvSpPr>
        <p:spPr>
          <a:xfrm>
            <a:off x="11131037" y="411897"/>
            <a:ext cx="180852" cy="18085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FA4C7EB-0BEB-7FD6-2D3E-E51D1EF6BC3D}"/>
              </a:ext>
            </a:extLst>
          </p:cNvPr>
          <p:cNvSpPr/>
          <p:nvPr/>
        </p:nvSpPr>
        <p:spPr>
          <a:xfrm>
            <a:off x="8521106" y="3250870"/>
            <a:ext cx="178130" cy="17813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42C73D26-262A-9399-2049-8EC7B46F67FE}"/>
              </a:ext>
            </a:extLst>
          </p:cNvPr>
          <p:cNvCxnSpPr>
            <a:cxnSpLocks/>
            <a:stCxn id="8" idx="3"/>
            <a:endCxn id="6" idx="7"/>
          </p:cNvCxnSpPr>
          <p:nvPr/>
        </p:nvCxnSpPr>
        <p:spPr>
          <a:xfrm flipH="1">
            <a:off x="10230889" y="566264"/>
            <a:ext cx="926633" cy="83885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17CF731E-25E9-C1ED-E664-2B361CD25469}"/>
              </a:ext>
            </a:extLst>
          </p:cNvPr>
          <p:cNvCxnSpPr>
            <a:cxnSpLocks/>
            <a:stCxn id="7" idx="2"/>
            <a:endCxn id="6" idx="5"/>
          </p:cNvCxnSpPr>
          <p:nvPr/>
        </p:nvCxnSpPr>
        <p:spPr>
          <a:xfrm flipH="1" flipV="1">
            <a:off x="10230889" y="1715812"/>
            <a:ext cx="1502579" cy="100872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0FD08CBF-984D-C2AA-AB14-393C38E360DF}"/>
              </a:ext>
            </a:extLst>
          </p:cNvPr>
          <p:cNvCxnSpPr>
            <a:cxnSpLocks/>
            <a:stCxn id="6" idx="3"/>
            <a:endCxn id="9" idx="7"/>
          </p:cNvCxnSpPr>
          <p:nvPr/>
        </p:nvCxnSpPr>
        <p:spPr>
          <a:xfrm flipH="1">
            <a:off x="8673149" y="1715812"/>
            <a:ext cx="1247047" cy="156114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BA325BA3-5276-907C-F7C4-6D3376402FB2}"/>
              </a:ext>
            </a:extLst>
          </p:cNvPr>
          <p:cNvCxnSpPr>
            <a:cxnSpLocks/>
            <a:endCxn id="8" idx="7"/>
          </p:cNvCxnSpPr>
          <p:nvPr/>
        </p:nvCxnSpPr>
        <p:spPr>
          <a:xfrm flipH="1">
            <a:off x="11285404" y="238760"/>
            <a:ext cx="927674" cy="19962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E3C6598C-768E-AE25-27E8-543FFAA3A90D}"/>
              </a:ext>
            </a:extLst>
          </p:cNvPr>
          <p:cNvCxnSpPr>
            <a:cxnSpLocks/>
            <a:endCxn id="7" idx="6"/>
          </p:cNvCxnSpPr>
          <p:nvPr/>
        </p:nvCxnSpPr>
        <p:spPr>
          <a:xfrm flipH="1">
            <a:off x="11935348" y="2623594"/>
            <a:ext cx="256652" cy="10094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9047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A8B280-CCBF-DAB5-7668-09B9A3969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WHAT </a:t>
            </a:r>
            <a:r>
              <a:rPr lang="de-DE"/>
              <a:t>WE DO</a:t>
            </a:r>
            <a:endParaRPr lang="de-DE" dirty="0">
              <a:highlight>
                <a:srgbClr val="FFFF00"/>
              </a:highlight>
            </a:endParaRPr>
          </a:p>
        </p:txBody>
      </p:sp>
      <p:pic>
        <p:nvPicPr>
          <p:cNvPr id="6" name="Bildplatzhalter 5" descr="Ein Bild, das Person, Boden, draußen enthält.&#10;&#10;Automatisch generierte Beschreibung">
            <a:extLst>
              <a:ext uri="{FF2B5EF4-FFF2-40B4-BE49-F238E27FC236}">
                <a16:creationId xmlns:a16="http://schemas.microsoft.com/office/drawing/2014/main" id="{7EC51F92-4CB0-B77D-D3D9-FD9EEB1D6C4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5866" t="28214" r="6071" b="25430"/>
          <a:stretch/>
        </p:blipFill>
        <p:spPr>
          <a:xfrm>
            <a:off x="5183188" y="987425"/>
            <a:ext cx="6172200" cy="4873625"/>
          </a:xfr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774D13B-EFB5-68EE-D230-2FF8977E7F2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lvl="2" indent="-3429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No quotas, neither for individual countries nor for specific academic disciplines </a:t>
            </a:r>
          </a:p>
          <a:p>
            <a:pPr marL="342900" lvl="2" indent="-3429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The only thing that counts is the applicant’s academic record.</a:t>
            </a:r>
          </a:p>
          <a:p>
            <a:pPr marL="342900" lvl="2" indent="-3429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We support people, not projects. 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704466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3A173A-85ED-C793-DC9C-22D41B4EF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HUMBOLDT FOUNDATION FINANCING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094988-BAA6-29D2-2C9E-B402639173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9873344" cy="4351338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Budget 2023*: </a:t>
            </a:r>
            <a:r>
              <a:rPr lang="en-US" dirty="0"/>
              <a:t>approx. 163.3 mill. euros, 93 percent financed through federal funds</a:t>
            </a:r>
            <a:endParaRPr lang="de-DE" dirty="0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21A5489E-61E4-EFDD-0681-4B337107D9E5}"/>
              </a:ext>
            </a:extLst>
          </p:cNvPr>
          <p:cNvSpPr txBox="1">
            <a:spLocks/>
          </p:cNvSpPr>
          <p:nvPr/>
        </p:nvSpPr>
        <p:spPr>
          <a:xfrm>
            <a:off x="5295900" y="5276178"/>
            <a:ext cx="8848140" cy="10262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540000">
              <a:buNone/>
            </a:pPr>
            <a:r>
              <a:rPr lang="en-US" sz="1000" dirty="0"/>
              <a:t>AA:	Federal Foreign Office </a:t>
            </a:r>
            <a:br>
              <a:rPr lang="en-US" sz="1000" dirty="0"/>
            </a:br>
            <a:r>
              <a:rPr lang="en-US" sz="1000" dirty="0"/>
              <a:t>BMBF:	Federal Ministry of Education and Research</a:t>
            </a:r>
            <a:br>
              <a:rPr lang="en-US" sz="1000" dirty="0"/>
            </a:br>
            <a:r>
              <a:rPr lang="en-US" sz="1000" dirty="0"/>
              <a:t>BMZ:	Federal Ministry for Economic Cooperation and Development </a:t>
            </a:r>
            <a:br>
              <a:rPr lang="en-US" sz="1000" dirty="0"/>
            </a:br>
            <a:r>
              <a:rPr lang="en-US" sz="1000" dirty="0"/>
              <a:t>BMWK: 	Federal Ministry for Economic Affairs and Climate Action </a:t>
            </a:r>
          </a:p>
          <a:p>
            <a:pPr marL="0" indent="0" defTabSz="540000">
              <a:buNone/>
            </a:pPr>
            <a:br>
              <a:rPr lang="de-DE" sz="1000" dirty="0"/>
            </a:br>
            <a:r>
              <a:rPr lang="en-US" sz="1000" dirty="0"/>
              <a:t>* according to the 2023 budget </a:t>
            </a:r>
            <a:endParaRPr lang="de-DE" sz="1000" dirty="0"/>
          </a:p>
        </p:txBody>
      </p:sp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75E8E6F5-685C-3CCE-D2CE-BE5BA72F1A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1127469"/>
              </p:ext>
            </p:extLst>
          </p:nvPr>
        </p:nvGraphicFramePr>
        <p:xfrm>
          <a:off x="613137" y="2471096"/>
          <a:ext cx="4459126" cy="39567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BEDC56D2-5E01-DB20-065D-686717A4FB0C}"/>
              </a:ext>
            </a:extLst>
          </p:cNvPr>
          <p:cNvSpPr txBox="1">
            <a:spLocks/>
          </p:cNvSpPr>
          <p:nvPr/>
        </p:nvSpPr>
        <p:spPr>
          <a:xfrm>
            <a:off x="5295900" y="2710238"/>
            <a:ext cx="4543425" cy="23150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540000">
              <a:buNone/>
            </a:pPr>
            <a:r>
              <a:rPr lang="de-DE" sz="1800" b="1" dirty="0">
                <a:solidFill>
                  <a:schemeClr val="accent1"/>
                </a:solidFill>
              </a:rPr>
              <a:t>AA			36,1 %</a:t>
            </a:r>
          </a:p>
          <a:p>
            <a:pPr marL="0" indent="0" defTabSz="540000">
              <a:buNone/>
            </a:pPr>
            <a:r>
              <a:rPr lang="de-DE" sz="1800" b="1" dirty="0">
                <a:solidFill>
                  <a:schemeClr val="accent2"/>
                </a:solidFill>
              </a:rPr>
              <a:t>BMZ			7,1 %</a:t>
            </a:r>
          </a:p>
          <a:p>
            <a:pPr marL="0" indent="0" defTabSz="540000">
              <a:buNone/>
            </a:pPr>
            <a:r>
              <a:rPr lang="de-DE" sz="1800" b="1" dirty="0">
                <a:solidFill>
                  <a:schemeClr val="accent2">
                    <a:lumMod val="75000"/>
                  </a:schemeClr>
                </a:solidFill>
              </a:rPr>
              <a:t>BMWK		1,5 %</a:t>
            </a:r>
          </a:p>
          <a:p>
            <a:pPr marL="0" indent="0" defTabSz="540000">
              <a:buNone/>
            </a:pPr>
            <a:r>
              <a:rPr lang="de-DE" sz="1800" b="1" dirty="0">
                <a:solidFill>
                  <a:schemeClr val="accent4"/>
                </a:solidFill>
              </a:rPr>
              <a:t>EU			3,6 %</a:t>
            </a:r>
          </a:p>
          <a:p>
            <a:pPr marL="0" indent="0" defTabSz="540000">
              <a:buNone/>
            </a:pPr>
            <a:r>
              <a:rPr lang="de-DE" sz="1800" b="1" dirty="0" err="1">
                <a:solidFill>
                  <a:schemeClr val="accent5"/>
                </a:solidFill>
              </a:rPr>
              <a:t>Others</a:t>
            </a:r>
            <a:r>
              <a:rPr lang="de-DE" sz="1800" b="1" dirty="0">
                <a:solidFill>
                  <a:schemeClr val="accent5"/>
                </a:solidFill>
              </a:rPr>
              <a:t>		3,0 %</a:t>
            </a:r>
          </a:p>
          <a:p>
            <a:pPr marL="0" indent="0" defTabSz="540000">
              <a:buNone/>
            </a:pPr>
            <a:r>
              <a:rPr lang="de-DE" sz="1800" b="1" dirty="0">
                <a:solidFill>
                  <a:schemeClr val="accent6"/>
                </a:solidFill>
              </a:rPr>
              <a:t>BMBF		48,7 %</a:t>
            </a:r>
          </a:p>
        </p:txBody>
      </p:sp>
    </p:spTree>
    <p:extLst>
      <p:ext uri="{BB962C8B-B14F-4D97-AF65-F5344CB8AC3E}">
        <p14:creationId xmlns:p14="http://schemas.microsoft.com/office/powerpoint/2010/main" val="1845086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Person, sitzend, Anzug enthält.&#10;&#10;Automatisch generierte Beschreibung">
            <a:extLst>
              <a:ext uri="{FF2B5EF4-FFF2-40B4-BE49-F238E27FC236}">
                <a16:creationId xmlns:a16="http://schemas.microsoft.com/office/drawing/2014/main" id="{936CDF79-45B2-79A4-A9E9-7A9EB64014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10"/>
          <a:stretch/>
        </p:blipFill>
        <p:spPr>
          <a:xfrm>
            <a:off x="6352653" y="0"/>
            <a:ext cx="5839346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952DE8A-1F1F-DC19-36BB-7781811B7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147" y="729052"/>
            <a:ext cx="7064829" cy="1330505"/>
          </a:xfrm>
        </p:spPr>
        <p:txBody>
          <a:bodyPr>
            <a:noAutofit/>
          </a:bodyPr>
          <a:lstStyle/>
          <a:p>
            <a:r>
              <a:rPr lang="de-DE" dirty="0"/>
              <a:t>OUR ROOTS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F832048-480C-6CB4-77B5-C1F3C42724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2440379"/>
            <a:ext cx="5001148" cy="3922143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100000"/>
              </a:lnSpc>
              <a:buNone/>
            </a:pPr>
            <a:r>
              <a:rPr lang="de-DE" altLang="de-DE" b="1" dirty="0">
                <a:solidFill>
                  <a:schemeClr val="accent5"/>
                </a:solidFill>
                <a:latin typeface="IBM Plex Sans" panose="020B0503050203000203" pitchFamily="34" charset="0"/>
              </a:rPr>
              <a:t>Alexander von Humboldt </a:t>
            </a:r>
            <a:r>
              <a:rPr lang="de-DE" altLang="de-DE" b="1" dirty="0">
                <a:latin typeface="IBM Plex Sans" panose="020B0503050203000203" pitchFamily="34" charset="0"/>
              </a:rPr>
              <a:t>(1769 – 1859):</a:t>
            </a:r>
            <a:br>
              <a:rPr lang="de-DE" altLang="de-DE" dirty="0"/>
            </a:br>
            <a:r>
              <a:rPr lang="en-US" altLang="de-DE" dirty="0"/>
              <a:t>explorer, universal genius, cosmopolitan and sponsor of excellent scientific talent</a:t>
            </a:r>
            <a:endParaRPr lang="de-DE" altLang="de-DE" dirty="0"/>
          </a:p>
          <a:p>
            <a:pPr marL="0" indent="0" eaLnBrk="1" hangingPunct="1">
              <a:lnSpc>
                <a:spcPct val="100000"/>
              </a:lnSpc>
              <a:buNone/>
            </a:pPr>
            <a:r>
              <a:rPr lang="de-DE" altLang="de-DE" b="1" dirty="0">
                <a:latin typeface="IBM Plex Sans" panose="020B0503050203000203" pitchFamily="34" charset="0"/>
              </a:rPr>
              <a:t>1953: </a:t>
            </a:r>
            <a:r>
              <a:rPr lang="en-US" altLang="de-DE" dirty="0"/>
              <a:t>Establishment of today’s Alexander von Humboldt Foundation, based in Bonn Bad-</a:t>
            </a:r>
            <a:r>
              <a:rPr lang="en-US" altLang="de-DE" dirty="0" err="1"/>
              <a:t>Godesberg</a:t>
            </a:r>
            <a:endParaRPr lang="en-US" altLang="de-DE" dirty="0"/>
          </a:p>
          <a:p>
            <a:pPr marL="0" indent="0" eaLnBrk="1" hangingPunct="1">
              <a:lnSpc>
                <a:spcPct val="100000"/>
              </a:lnSpc>
              <a:buNone/>
            </a:pPr>
            <a:r>
              <a:rPr lang="en-US" altLang="de-DE" dirty="0"/>
              <a:t>International network of academic cooperation, modelled on Humboldt</a:t>
            </a:r>
            <a:endParaRPr lang="de-DE" alt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036AA72-8706-21A6-B3E7-7A97512D90D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18453" y="6263375"/>
            <a:ext cx="527219" cy="52721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DF84943-11B2-4E2C-1164-72813CE48A76}"/>
              </a:ext>
            </a:extLst>
          </p:cNvPr>
          <p:cNvSpPr/>
          <p:nvPr/>
        </p:nvSpPr>
        <p:spPr>
          <a:xfrm>
            <a:off x="10872502" y="1923254"/>
            <a:ext cx="439387" cy="43938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13AA379-EE9E-A952-C16B-C02FF8463AE6}"/>
              </a:ext>
            </a:extLst>
          </p:cNvPr>
          <p:cNvSpPr/>
          <p:nvPr/>
        </p:nvSpPr>
        <p:spPr>
          <a:xfrm>
            <a:off x="11733468" y="2623594"/>
            <a:ext cx="201880" cy="201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7CED183-0B79-0382-BDC5-53844F4ECC74}"/>
              </a:ext>
            </a:extLst>
          </p:cNvPr>
          <p:cNvSpPr/>
          <p:nvPr/>
        </p:nvSpPr>
        <p:spPr>
          <a:xfrm>
            <a:off x="11131037" y="411897"/>
            <a:ext cx="180852" cy="18085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338F58A-11CE-1FEE-C052-41F877C563C3}"/>
              </a:ext>
            </a:extLst>
          </p:cNvPr>
          <p:cNvSpPr/>
          <p:nvPr/>
        </p:nvSpPr>
        <p:spPr>
          <a:xfrm>
            <a:off x="10238767" y="3250870"/>
            <a:ext cx="178130" cy="17813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5137B4CE-8095-E9BE-D21B-BD8786AD311A}"/>
              </a:ext>
            </a:extLst>
          </p:cNvPr>
          <p:cNvCxnSpPr>
            <a:cxnSpLocks/>
            <a:stCxn id="9" idx="4"/>
            <a:endCxn id="7" idx="0"/>
          </p:cNvCxnSpPr>
          <p:nvPr/>
        </p:nvCxnSpPr>
        <p:spPr>
          <a:xfrm flipH="1">
            <a:off x="11092196" y="592749"/>
            <a:ext cx="129267" cy="133050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79DFCA1E-A1BA-2EAA-B131-A8D27D2F727D}"/>
              </a:ext>
            </a:extLst>
          </p:cNvPr>
          <p:cNvCxnSpPr>
            <a:cxnSpLocks/>
            <a:stCxn id="8" idx="1"/>
            <a:endCxn id="7" idx="5"/>
          </p:cNvCxnSpPr>
          <p:nvPr/>
        </p:nvCxnSpPr>
        <p:spPr>
          <a:xfrm flipH="1" flipV="1">
            <a:off x="11247542" y="2298294"/>
            <a:ext cx="515491" cy="35486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4871D16F-FFBE-F164-CFC9-7530268F4999}"/>
              </a:ext>
            </a:extLst>
          </p:cNvPr>
          <p:cNvCxnSpPr>
            <a:cxnSpLocks/>
            <a:stCxn id="7" idx="3"/>
            <a:endCxn id="10" idx="7"/>
          </p:cNvCxnSpPr>
          <p:nvPr/>
        </p:nvCxnSpPr>
        <p:spPr>
          <a:xfrm flipH="1">
            <a:off x="10390810" y="2298294"/>
            <a:ext cx="546039" cy="97866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C8BF658C-A7EB-F0BF-D5C4-D9F1C86D494B}"/>
              </a:ext>
            </a:extLst>
          </p:cNvPr>
          <p:cNvCxnSpPr>
            <a:cxnSpLocks/>
            <a:endCxn id="9" idx="7"/>
          </p:cNvCxnSpPr>
          <p:nvPr/>
        </p:nvCxnSpPr>
        <p:spPr>
          <a:xfrm flipH="1">
            <a:off x="11285404" y="238760"/>
            <a:ext cx="927674" cy="19962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1F6B464D-0423-3775-E5C2-EAE26E9FF14F}"/>
              </a:ext>
            </a:extLst>
          </p:cNvPr>
          <p:cNvCxnSpPr>
            <a:cxnSpLocks/>
            <a:endCxn id="8" idx="6"/>
          </p:cNvCxnSpPr>
          <p:nvPr/>
        </p:nvCxnSpPr>
        <p:spPr>
          <a:xfrm flipH="1">
            <a:off x="11935348" y="2623594"/>
            <a:ext cx="256652" cy="10094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2263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672A1F3-388D-3731-E1F3-22BB4DA5E2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29300" y="4552754"/>
            <a:ext cx="5804545" cy="180532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800" dirty="0"/>
              <a:t>World-spanning Humboldt Network transcending the boundaries of disciplines and countries 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Scientific solutions to the challenges of our times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A network of trust and understanding</a:t>
            </a:r>
            <a:endParaRPr lang="de-DE" sz="18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9F03402-25F6-B8A7-0E57-9F7B9AFEAD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167" r="25167"/>
          <a:stretch/>
        </p:blipFill>
        <p:spPr>
          <a:xfrm>
            <a:off x="0" y="0"/>
            <a:ext cx="5115208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F70C426-490C-58B7-80FF-2618F0FDE7BF}"/>
              </a:ext>
            </a:extLst>
          </p:cNvPr>
          <p:cNvSpPr/>
          <p:nvPr/>
        </p:nvSpPr>
        <p:spPr>
          <a:xfrm>
            <a:off x="991327" y="1923254"/>
            <a:ext cx="439387" cy="43938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340A293-1305-EBA1-B34C-5E9B9217783E}"/>
              </a:ext>
            </a:extLst>
          </p:cNvPr>
          <p:cNvSpPr/>
          <p:nvPr/>
        </p:nvSpPr>
        <p:spPr>
          <a:xfrm>
            <a:off x="1576068" y="3814219"/>
            <a:ext cx="201880" cy="201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89FDCF1-036A-1C7F-67CF-1E2C170DA5CF}"/>
              </a:ext>
            </a:extLst>
          </p:cNvPr>
          <p:cNvSpPr/>
          <p:nvPr/>
        </p:nvSpPr>
        <p:spPr>
          <a:xfrm>
            <a:off x="1249862" y="411897"/>
            <a:ext cx="180852" cy="18085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8FCE108-05C8-3689-FE8C-08941ECDCED5}"/>
              </a:ext>
            </a:extLst>
          </p:cNvPr>
          <p:cNvSpPr/>
          <p:nvPr/>
        </p:nvSpPr>
        <p:spPr>
          <a:xfrm>
            <a:off x="357592" y="3250870"/>
            <a:ext cx="178130" cy="17813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B10F25AF-2929-C66B-8489-697749B88FD9}"/>
              </a:ext>
            </a:extLst>
          </p:cNvPr>
          <p:cNvCxnSpPr>
            <a:cxnSpLocks/>
            <a:stCxn id="8" idx="4"/>
            <a:endCxn id="6" idx="0"/>
          </p:cNvCxnSpPr>
          <p:nvPr/>
        </p:nvCxnSpPr>
        <p:spPr>
          <a:xfrm flipH="1">
            <a:off x="1211021" y="592749"/>
            <a:ext cx="129267" cy="133050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DD7BA830-126F-0F68-71FF-BC762A62E184}"/>
              </a:ext>
            </a:extLst>
          </p:cNvPr>
          <p:cNvCxnSpPr>
            <a:cxnSpLocks/>
            <a:stCxn id="7" idx="0"/>
            <a:endCxn id="6" idx="5"/>
          </p:cNvCxnSpPr>
          <p:nvPr/>
        </p:nvCxnSpPr>
        <p:spPr>
          <a:xfrm flipH="1" flipV="1">
            <a:off x="1366367" y="2298294"/>
            <a:ext cx="310641" cy="15159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5033AD7B-28A6-E090-536F-3D4C3850E913}"/>
              </a:ext>
            </a:extLst>
          </p:cNvPr>
          <p:cNvCxnSpPr>
            <a:cxnSpLocks/>
            <a:stCxn id="6" idx="3"/>
            <a:endCxn id="9" idx="7"/>
          </p:cNvCxnSpPr>
          <p:nvPr/>
        </p:nvCxnSpPr>
        <p:spPr>
          <a:xfrm flipH="1">
            <a:off x="509635" y="2298294"/>
            <a:ext cx="546039" cy="97866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8FC800D3-5BAD-5987-2D24-B956B85F4E33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717630" y="0"/>
            <a:ext cx="558717" cy="43838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9A97F3B0-52B2-E57D-9580-D01872917D6D}"/>
              </a:ext>
            </a:extLst>
          </p:cNvPr>
          <p:cNvCxnSpPr>
            <a:cxnSpLocks/>
            <a:stCxn id="9" idx="6"/>
            <a:endCxn id="7" idx="2"/>
          </p:cNvCxnSpPr>
          <p:nvPr/>
        </p:nvCxnSpPr>
        <p:spPr>
          <a:xfrm>
            <a:off x="535722" y="3339935"/>
            <a:ext cx="1040346" cy="57522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274AA67B-965F-EBBC-114D-6D6CC532371F}"/>
              </a:ext>
            </a:extLst>
          </p:cNvPr>
          <p:cNvCxnSpPr>
            <a:cxnSpLocks/>
            <a:endCxn id="9" idx="2"/>
          </p:cNvCxnSpPr>
          <p:nvPr/>
        </p:nvCxnSpPr>
        <p:spPr>
          <a:xfrm>
            <a:off x="0" y="3276957"/>
            <a:ext cx="357592" cy="6297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E7035873-2C37-066E-2FAE-2893F01F5F81}"/>
              </a:ext>
            </a:extLst>
          </p:cNvPr>
          <p:cNvSpPr txBox="1"/>
          <p:nvPr/>
        </p:nvSpPr>
        <p:spPr>
          <a:xfrm>
            <a:off x="831850" y="6396180"/>
            <a:ext cx="37733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EBC29D-A5FE-1248-A03D-D7D35CA1AE83}" type="slidenum">
              <a:rPr lang="de-DE" sz="1100" b="0" i="0" smtClean="0">
                <a:latin typeface="IBM Plex Sans Light" panose="020B040305020300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r>
              <a:rPr lang="de-DE" sz="1100" b="0" i="0" dirty="0">
                <a:latin typeface="IBM Plex Sans Light" panose="020B0403050203000203" pitchFamily="34" charset="0"/>
              </a:rPr>
              <a:t> | </a:t>
            </a:r>
            <a:fld id="{EF543838-273D-F04A-829F-F5483DF16BC0}" type="datetimeFigureOut">
              <a:rPr lang="de-DE" sz="1100" b="0" i="0" smtClean="0">
                <a:latin typeface="IBM Plex Sans Light" panose="020B040305020300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03.04.2023</a:t>
            </a:fld>
            <a:endParaRPr lang="de-DE" sz="1100" b="0" i="0" dirty="0">
              <a:latin typeface="IBM Plex Sans Light" panose="020B0403050203000203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6B6BE6BC-DD52-9A44-F8D8-6A0FD5EE9698}"/>
              </a:ext>
            </a:extLst>
          </p:cNvPr>
          <p:cNvSpPr txBox="1">
            <a:spLocks/>
          </p:cNvSpPr>
          <p:nvPr/>
        </p:nvSpPr>
        <p:spPr>
          <a:xfrm>
            <a:off x="5829300" y="411897"/>
            <a:ext cx="7249063" cy="2055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r>
              <a:rPr lang="de-DE" dirty="0"/>
              <a:t>OUR NETWORK</a:t>
            </a:r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0846B8AC-9CC5-74D1-80FB-BB569E31A4E2}"/>
              </a:ext>
            </a:extLst>
          </p:cNvPr>
          <p:cNvSpPr txBox="1"/>
          <p:nvPr/>
        </p:nvSpPr>
        <p:spPr>
          <a:xfrm>
            <a:off x="3050876" y="3662416"/>
            <a:ext cx="73390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1600" i="1" dirty="0">
                <a:solidFill>
                  <a:schemeClr val="accent3">
                    <a:lumMod val="75000"/>
                  </a:schemeClr>
                </a:solidFill>
                <a:latin typeface="IBM Plex Sans Light" panose="020B0403050203000203" pitchFamily="34" charset="0"/>
              </a:rPr>
              <a:t>Alexander von Humboldt</a:t>
            </a:r>
          </a:p>
        </p:txBody>
      </p:sp>
      <p:sp>
        <p:nvSpPr>
          <p:cNvPr id="24" name="Titel 1">
            <a:extLst>
              <a:ext uri="{FF2B5EF4-FFF2-40B4-BE49-F238E27FC236}">
                <a16:creationId xmlns:a16="http://schemas.microsoft.com/office/drawing/2014/main" id="{B692A8A9-D23D-DB63-17F1-AF74B2059406}"/>
              </a:ext>
            </a:extLst>
          </p:cNvPr>
          <p:cNvSpPr txBox="1">
            <a:spLocks/>
          </p:cNvSpPr>
          <p:nvPr/>
        </p:nvSpPr>
        <p:spPr>
          <a:xfrm>
            <a:off x="2038486" y="953711"/>
            <a:ext cx="1206498" cy="23070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r>
              <a:rPr lang="de-DE" sz="20000" dirty="0">
                <a:ln w="25400">
                  <a:noFill/>
                </a:ln>
                <a:solidFill>
                  <a:schemeClr val="bg1"/>
                </a:solidFill>
              </a:rPr>
              <a:t>„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B2470A8-C4ED-8EE1-CC52-A81EA4671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1811" y="2314771"/>
            <a:ext cx="7879294" cy="1805327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IDEAS CAN ONLY BEAR FRUIT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4000" dirty="0">
                <a:solidFill>
                  <a:schemeClr val="tx1"/>
                </a:solidFill>
              </a:rPr>
              <a:t>IF THEY TAKE ROOT IN MANY MINDS.</a:t>
            </a:r>
          </a:p>
        </p:txBody>
      </p:sp>
    </p:spTree>
    <p:extLst>
      <p:ext uri="{BB962C8B-B14F-4D97-AF65-F5344CB8AC3E}">
        <p14:creationId xmlns:p14="http://schemas.microsoft.com/office/powerpoint/2010/main" val="5421836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AvH Farb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7DC299"/>
      </a:accent1>
      <a:accent2>
        <a:srgbClr val="00D5E3"/>
      </a:accent2>
      <a:accent3>
        <a:srgbClr val="45C3C3"/>
      </a:accent3>
      <a:accent4>
        <a:srgbClr val="FF9664"/>
      </a:accent4>
      <a:accent5>
        <a:srgbClr val="75EB9E"/>
      </a:accent5>
      <a:accent6>
        <a:srgbClr val="FF0046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7AF41747C8C2342B6564689130371FA" ma:contentTypeVersion="13" ma:contentTypeDescription="Ein neues Dokument erstellen." ma:contentTypeScope="" ma:versionID="05b2024ab691b89ae21a49ae2e2622aa">
  <xsd:schema xmlns:xsd="http://www.w3.org/2001/XMLSchema" xmlns:xs="http://www.w3.org/2001/XMLSchema" xmlns:p="http://schemas.microsoft.com/office/2006/metadata/properties" xmlns:ns2="a37eff5b-52a1-444d-aae7-f7b46aaf3323" xmlns:ns3="008c5496-f11a-4c31-b893-f6b1548afa54" xmlns:ns4="6b443cd7-39c8-4ab5-9f01-57e5763feeff" targetNamespace="http://schemas.microsoft.com/office/2006/metadata/properties" ma:root="true" ma:fieldsID="7b026fc1beca7332fe53b5572925c0e0" ns2:_="" ns3:_="" ns4:_="">
    <xsd:import namespace="a37eff5b-52a1-444d-aae7-f7b46aaf3323"/>
    <xsd:import namespace="008c5496-f11a-4c31-b893-f6b1548afa54"/>
    <xsd:import namespace="6b443cd7-39c8-4ab5-9f01-57e5763feef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7eff5b-52a1-444d-aae7-f7b46aaf332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8c5496-f11a-4c31-b893-f6b1548afa5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Bildmarkierungen" ma:readOnly="false" ma:fieldId="{5cf76f15-5ced-4ddc-b409-7134ff3c332f}" ma:taxonomyMulti="true" ma:sspId="101d7c45-964c-47a9-8082-1365842f00d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443cd7-39c8-4ab5-9f01-57e5763feeff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ac7053a5-3cb3-40bd-b171-faad63f88041}" ma:internalName="TaxCatchAll" ma:showField="CatchAllData" ma:web="a37eff5b-52a1-444d-aae7-f7b46aaf3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b443cd7-39c8-4ab5-9f01-57e5763feeff" xsi:nil="true"/>
    <lcf76f155ced4ddcb4097134ff3c332f xmlns="008c5496-f11a-4c31-b893-f6b1548afa5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A4D4DF0-3F2F-4455-9B92-9AA924AB32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37eff5b-52a1-444d-aae7-f7b46aaf3323"/>
    <ds:schemaRef ds:uri="008c5496-f11a-4c31-b893-f6b1548afa54"/>
    <ds:schemaRef ds:uri="6b443cd7-39c8-4ab5-9f01-57e5763fee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965111D-693A-41DF-8D4C-B9D988E80A5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63D2917-2F4E-4675-81BD-7E40307E3CFD}">
  <ds:schemaRefs>
    <ds:schemaRef ds:uri="http://schemas.microsoft.com/office/infopath/2007/PartnerControls"/>
    <ds:schemaRef ds:uri="a37eff5b-52a1-444d-aae7-f7b46aaf3323"/>
    <ds:schemaRef ds:uri="http://purl.org/dc/elements/1.1/"/>
    <ds:schemaRef ds:uri="http://schemas.microsoft.com/office/2006/documentManagement/types"/>
    <ds:schemaRef ds:uri="6b443cd7-39c8-4ab5-9f01-57e5763feeff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008c5496-f11a-4c31-b893-f6b1548afa54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546</Words>
  <Application>Microsoft Office PowerPoint</Application>
  <PresentationFormat>Breitbild</PresentationFormat>
  <Paragraphs>97</Paragraphs>
  <Slides>17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2" baseType="lpstr">
      <vt:lpstr>Arial</vt:lpstr>
      <vt:lpstr>Calibri</vt:lpstr>
      <vt:lpstr>IBM Plex Sans</vt:lpstr>
      <vt:lpstr>IBM Plex Sans Light</vt:lpstr>
      <vt:lpstr>Office</vt:lpstr>
      <vt:lpstr>EXZELLENZ  VERBINDET – BE PART OF A  WORLDWIDE NETWORK</vt:lpstr>
      <vt:lpstr>CONTENTS</vt:lpstr>
      <vt:lpstr>WHAT WE DO</vt:lpstr>
      <vt:lpstr>WHAT WE DO</vt:lpstr>
      <vt:lpstr>WHAT WE DO</vt:lpstr>
      <vt:lpstr>WHAT WE DO</vt:lpstr>
      <vt:lpstr>HUMBOLDT FOUNDATION FINANCING</vt:lpstr>
      <vt:lpstr>OUR ROOTS</vt:lpstr>
      <vt:lpstr>IDEAS CAN ONLY BEAR FRUIT IF THEY TAKE ROOT IN MANY MINDS.</vt:lpstr>
      <vt:lpstr>OUR NETWORK</vt:lpstr>
      <vt:lpstr>PowerPoint-Präsentation</vt:lpstr>
      <vt:lpstr>SPONSORSHIP  OPPORTUNITIES</vt:lpstr>
      <vt:lpstr>MAJOR SPONSORSHIP PROGRAMMES AT A GLANCE</vt:lpstr>
      <vt:lpstr>THANK YOU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Grote, Alexander</dc:creator>
  <cp:lastModifiedBy>Ilsemann, Mareike</cp:lastModifiedBy>
  <cp:revision>24</cp:revision>
  <dcterms:created xsi:type="dcterms:W3CDTF">2023-02-09T08:46:02Z</dcterms:created>
  <dcterms:modified xsi:type="dcterms:W3CDTF">2023-04-03T08:53:22Z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0x010100ABEBD0A6B954AE42AB899E847E6D2B83</vt:lpwstr>
  </property>
</Properties>
</file>